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09" r:id="rId5"/>
    <p:sldMasterId id="2147483745" r:id="rId6"/>
    <p:sldMasterId id="2147483728" r:id="rId7"/>
    <p:sldMasterId id="2147483867" r:id="rId8"/>
  </p:sldMasterIdLst>
  <p:notesMasterIdLst>
    <p:notesMasterId r:id="rId27"/>
  </p:notesMasterIdLst>
  <p:handoutMasterIdLst>
    <p:handoutMasterId r:id="rId28"/>
  </p:handoutMasterIdLst>
  <p:sldIdLst>
    <p:sldId id="641" r:id="rId9"/>
    <p:sldId id="654" r:id="rId10"/>
    <p:sldId id="670" r:id="rId11"/>
    <p:sldId id="684" r:id="rId12"/>
    <p:sldId id="683" r:id="rId13"/>
    <p:sldId id="671" r:id="rId14"/>
    <p:sldId id="685" r:id="rId15"/>
    <p:sldId id="657" r:id="rId16"/>
    <p:sldId id="673" r:id="rId17"/>
    <p:sldId id="669" r:id="rId18"/>
    <p:sldId id="687" r:id="rId19"/>
    <p:sldId id="686" r:id="rId20"/>
    <p:sldId id="661" r:id="rId21"/>
    <p:sldId id="674" r:id="rId22"/>
    <p:sldId id="664" r:id="rId23"/>
    <p:sldId id="658" r:id="rId24"/>
    <p:sldId id="675" r:id="rId25"/>
    <p:sldId id="656" r:id="rId26"/>
  </p:sldIdLst>
  <p:sldSz cx="9144000" cy="6858000" type="screen4x3"/>
  <p:notesSz cx="7023100" cy="93091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772">
          <p15:clr>
            <a:srgbClr val="A4A3A4"/>
          </p15:clr>
        </p15:guide>
        <p15:guide id="2" pos="30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James" initials="R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5E3"/>
    <a:srgbClr val="FFFFFF"/>
    <a:srgbClr val="1070B8"/>
    <a:srgbClr val="CCFF99"/>
    <a:srgbClr val="71C5E8"/>
    <a:srgbClr val="05489B"/>
    <a:srgbClr val="054899"/>
    <a:srgbClr val="CDEFCD"/>
    <a:srgbClr val="FBE122"/>
    <a:srgbClr val="47D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15" autoAdjust="0"/>
    <p:restoredTop sz="77112" autoAdjust="0"/>
  </p:normalViewPr>
  <p:slideViewPr>
    <p:cSldViewPr snapToGrid="0">
      <p:cViewPr>
        <p:scale>
          <a:sx n="100" d="100"/>
          <a:sy n="100" d="100"/>
        </p:scale>
        <p:origin x="-149" y="1776"/>
      </p:cViewPr>
      <p:guideLst>
        <p:guide orient="horz" pos="3772"/>
        <p:guide pos="3081"/>
      </p:guideLst>
    </p:cSldViewPr>
  </p:slideViewPr>
  <p:outlineViewPr>
    <p:cViewPr>
      <p:scale>
        <a:sx n="33" d="100"/>
        <a:sy n="33" d="100"/>
      </p:scale>
      <p:origin x="0" y="3798"/>
    </p:cViewPr>
  </p:outlineViewPr>
  <p:notesTextViewPr>
    <p:cViewPr>
      <p:scale>
        <a:sx n="1" d="1"/>
        <a:sy n="1" d="1"/>
      </p:scale>
      <p:origin x="0" y="0"/>
    </p:cViewPr>
  </p:notesTextViewPr>
  <p:sorterViewPr>
    <p:cViewPr>
      <p:scale>
        <a:sx n="81" d="100"/>
        <a:sy n="81" d="100"/>
      </p:scale>
      <p:origin x="0" y="0"/>
    </p:cViewPr>
  </p:sorterViewPr>
  <p:notesViewPr>
    <p:cSldViewPr snapToGrid="0">
      <p:cViewPr varScale="1">
        <p:scale>
          <a:sx n="51" d="100"/>
          <a:sy n="51" d="100"/>
        </p:scale>
        <p:origin x="-2285" y="-8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980" cy="465773"/>
          </a:xfrm>
          <a:prstGeom prst="rect">
            <a:avLst/>
          </a:prstGeom>
        </p:spPr>
        <p:txBody>
          <a:bodyPr vert="horz" lIns="91569" tIns="45784" rIns="91569" bIns="45784" rtlCol="0"/>
          <a:lstStyle>
            <a:lvl1pPr algn="l">
              <a:defRPr sz="1200"/>
            </a:lvl1pPr>
          </a:lstStyle>
          <a:p>
            <a:endParaRPr lang="en-US" dirty="0"/>
          </a:p>
        </p:txBody>
      </p:sp>
      <p:sp>
        <p:nvSpPr>
          <p:cNvPr id="3" name="Date Placeholder 2"/>
          <p:cNvSpPr>
            <a:spLocks noGrp="1"/>
          </p:cNvSpPr>
          <p:nvPr>
            <p:ph type="dt" sz="quarter" idx="1"/>
          </p:nvPr>
        </p:nvSpPr>
        <p:spPr>
          <a:xfrm>
            <a:off x="3977532" y="0"/>
            <a:ext cx="3043980" cy="465773"/>
          </a:xfrm>
          <a:prstGeom prst="rect">
            <a:avLst/>
          </a:prstGeom>
        </p:spPr>
        <p:txBody>
          <a:bodyPr vert="horz" lIns="91569" tIns="45784" rIns="91569" bIns="45784" rtlCol="0"/>
          <a:lstStyle>
            <a:lvl1pPr algn="r">
              <a:defRPr sz="1200"/>
            </a:lvl1pPr>
          </a:lstStyle>
          <a:p>
            <a:fld id="{9322546A-FFCF-4777-A794-D6E676999818}" type="datetimeFigureOut">
              <a:rPr lang="en-US" smtClean="0"/>
              <a:t>10/12/2017</a:t>
            </a:fld>
            <a:endParaRPr lang="en-US" dirty="0"/>
          </a:p>
        </p:txBody>
      </p:sp>
      <p:sp>
        <p:nvSpPr>
          <p:cNvPr id="4" name="Footer Placeholder 3"/>
          <p:cNvSpPr>
            <a:spLocks noGrp="1"/>
          </p:cNvSpPr>
          <p:nvPr>
            <p:ph type="ftr" sz="quarter" idx="2"/>
          </p:nvPr>
        </p:nvSpPr>
        <p:spPr>
          <a:xfrm>
            <a:off x="0" y="8841738"/>
            <a:ext cx="3043980" cy="465773"/>
          </a:xfrm>
          <a:prstGeom prst="rect">
            <a:avLst/>
          </a:prstGeom>
        </p:spPr>
        <p:txBody>
          <a:bodyPr vert="horz" lIns="91569" tIns="45784" rIns="91569" bIns="457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2" y="8841738"/>
            <a:ext cx="3043980" cy="465773"/>
          </a:xfrm>
          <a:prstGeom prst="rect">
            <a:avLst/>
          </a:prstGeom>
        </p:spPr>
        <p:txBody>
          <a:bodyPr vert="horz" lIns="91569" tIns="45784" rIns="91569" bIns="45784" rtlCol="0" anchor="b"/>
          <a:lstStyle>
            <a:lvl1pPr algn="r">
              <a:defRPr sz="1200"/>
            </a:lvl1pPr>
          </a:lstStyle>
          <a:p>
            <a:fld id="{9DCE330E-14D6-4BC2-8056-C0DE533E2903}" type="slidenum">
              <a:rPr lang="en-US" smtClean="0"/>
              <a:t>‹#›</a:t>
            </a:fld>
            <a:endParaRPr lang="en-US" dirty="0"/>
          </a:p>
        </p:txBody>
      </p:sp>
    </p:spTree>
    <p:extLst>
      <p:ext uri="{BB962C8B-B14F-4D97-AF65-F5344CB8AC3E}">
        <p14:creationId xmlns:p14="http://schemas.microsoft.com/office/powerpoint/2010/main" val="592690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980" cy="465773"/>
          </a:xfrm>
          <a:prstGeom prst="rect">
            <a:avLst/>
          </a:prstGeom>
        </p:spPr>
        <p:txBody>
          <a:bodyPr vert="horz" lIns="91569" tIns="45784" rIns="91569" bIns="45784" rtlCol="0"/>
          <a:lstStyle>
            <a:lvl1pPr algn="l">
              <a:defRPr sz="1200"/>
            </a:lvl1pPr>
          </a:lstStyle>
          <a:p>
            <a:endParaRPr lang="en-US" dirty="0"/>
          </a:p>
        </p:txBody>
      </p:sp>
      <p:sp>
        <p:nvSpPr>
          <p:cNvPr id="3" name="Date Placeholder 2"/>
          <p:cNvSpPr>
            <a:spLocks noGrp="1"/>
          </p:cNvSpPr>
          <p:nvPr>
            <p:ph type="dt" idx="1"/>
          </p:nvPr>
        </p:nvSpPr>
        <p:spPr>
          <a:xfrm>
            <a:off x="3977532" y="0"/>
            <a:ext cx="3043980" cy="465773"/>
          </a:xfrm>
          <a:prstGeom prst="rect">
            <a:avLst/>
          </a:prstGeom>
        </p:spPr>
        <p:txBody>
          <a:bodyPr vert="horz" lIns="91569" tIns="45784" rIns="91569" bIns="45784" rtlCol="0"/>
          <a:lstStyle>
            <a:lvl1pPr algn="r">
              <a:defRPr sz="1200"/>
            </a:lvl1pPr>
          </a:lstStyle>
          <a:p>
            <a:fld id="{FF5AD7D7-D4BA-461B-A6EC-EBB035405D3C}" type="datetimeFigureOut">
              <a:rPr lang="en-US" smtClean="0"/>
              <a:t>10/12/2017</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1569" tIns="45784" rIns="91569" bIns="45784" rtlCol="0" anchor="ctr"/>
          <a:lstStyle/>
          <a:p>
            <a:endParaRPr lang="en-US" dirty="0"/>
          </a:p>
        </p:txBody>
      </p:sp>
      <p:sp>
        <p:nvSpPr>
          <p:cNvPr id="5" name="Notes Placeholder 4"/>
          <p:cNvSpPr>
            <a:spLocks noGrp="1"/>
          </p:cNvSpPr>
          <p:nvPr>
            <p:ph type="body" sz="quarter" idx="3"/>
          </p:nvPr>
        </p:nvSpPr>
        <p:spPr>
          <a:xfrm>
            <a:off x="702947" y="4422459"/>
            <a:ext cx="5617208" cy="4188778"/>
          </a:xfrm>
          <a:prstGeom prst="rect">
            <a:avLst/>
          </a:prstGeom>
        </p:spPr>
        <p:txBody>
          <a:bodyPr vert="horz" lIns="91569" tIns="45784" rIns="91569" bIns="457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738"/>
            <a:ext cx="3043980" cy="465773"/>
          </a:xfrm>
          <a:prstGeom prst="rect">
            <a:avLst/>
          </a:prstGeom>
        </p:spPr>
        <p:txBody>
          <a:bodyPr vert="horz" lIns="91569" tIns="45784" rIns="91569" bIns="457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532" y="8841738"/>
            <a:ext cx="3043980" cy="465773"/>
          </a:xfrm>
          <a:prstGeom prst="rect">
            <a:avLst/>
          </a:prstGeom>
        </p:spPr>
        <p:txBody>
          <a:bodyPr vert="horz" lIns="91569" tIns="45784" rIns="91569" bIns="45784" rtlCol="0" anchor="b"/>
          <a:lstStyle>
            <a:lvl1pPr algn="r">
              <a:defRPr sz="1200"/>
            </a:lvl1pPr>
          </a:lstStyle>
          <a:p>
            <a:fld id="{D3255270-97D0-4742-9CEA-FF4B9EC7976D}" type="slidenum">
              <a:rPr lang="en-US" smtClean="0"/>
              <a:t>‹#›</a:t>
            </a:fld>
            <a:endParaRPr lang="en-US" dirty="0"/>
          </a:p>
        </p:txBody>
      </p:sp>
    </p:spTree>
    <p:extLst>
      <p:ext uri="{BB962C8B-B14F-4D97-AF65-F5344CB8AC3E}">
        <p14:creationId xmlns:p14="http://schemas.microsoft.com/office/powerpoint/2010/main" val="42703673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55270-97D0-4742-9CEA-FF4B9EC7976D}" type="slidenum">
              <a:rPr lang="en-US" smtClean="0"/>
              <a:t>0</a:t>
            </a:fld>
            <a:endParaRPr lang="en-US" dirty="0"/>
          </a:p>
        </p:txBody>
      </p:sp>
    </p:spTree>
    <p:extLst>
      <p:ext uri="{BB962C8B-B14F-4D97-AF65-F5344CB8AC3E}">
        <p14:creationId xmlns:p14="http://schemas.microsoft.com/office/powerpoint/2010/main" val="708880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At the time of the study, IDOT and CTA were in the process of studying both </a:t>
            </a: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the Blue Line Extension as well as the I-290 managed lanes.</a:t>
            </a: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  </a:t>
            </a: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So the focus was on the remaining arterial improvements</a:t>
            </a: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Which was renamed the Smart Corridors study.</a:t>
            </a:r>
          </a:p>
          <a:p>
            <a:pPr marL="0" indent="0">
              <a:buFont typeface="Arial" panose="020B0604020202020204" pitchFamily="34" charset="0"/>
              <a:buNone/>
            </a:pPr>
            <a:endParaRPr lang="en-US" sz="11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Intent was to identify travel related improvements </a:t>
            </a: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for all modes of transportation </a:t>
            </a: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through low-cost solutions and Intelligent Transportation Systems. </a:t>
            </a:r>
          </a:p>
          <a:p>
            <a:pPr marL="0" indent="0">
              <a:buFont typeface="Arial" panose="020B0604020202020204" pitchFamily="34" charset="0"/>
              <a:buNone/>
            </a:pPr>
            <a:endParaRPr lang="en-US" sz="11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100" b="0" dirty="0"/>
          </a:p>
        </p:txBody>
      </p:sp>
      <p:sp>
        <p:nvSpPr>
          <p:cNvPr id="4" name="Slide Number Placeholder 3"/>
          <p:cNvSpPr>
            <a:spLocks noGrp="1"/>
          </p:cNvSpPr>
          <p:nvPr>
            <p:ph type="sldNum" sz="quarter" idx="10"/>
          </p:nvPr>
        </p:nvSpPr>
        <p:spPr/>
        <p:txBody>
          <a:bodyPr/>
          <a:lstStyle/>
          <a:p>
            <a:fld id="{D3255270-97D0-4742-9CEA-FF4B9EC7976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90401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The study ranked the corridors using an analytical, data driven process which included 11 different categories.  </a:t>
            </a:r>
          </a:p>
          <a:p>
            <a:pPr marL="0" indent="0">
              <a:buFont typeface="Arial" panose="020B0604020202020204" pitchFamily="34" charset="0"/>
              <a:buNone/>
            </a:pPr>
            <a:endParaRPr lang="en-US" sz="11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Travel Market Linkage, level of congestion, </a:t>
            </a: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land use density, existing ITS infrastructure, </a:t>
            </a: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number of connections to travel centers, traffic volumes, </a:t>
            </a: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transit performance, crash history, significance of corridor, </a:t>
            </a:r>
            <a:br>
              <a:rPr lang="en-US" sz="1100" b="0" i="0" u="none" strike="noStrike" kern="1200" baseline="0" dirty="0" smtClean="0">
                <a:solidFill>
                  <a:schemeClr val="tx1"/>
                </a:solidFill>
                <a:latin typeface="+mn-lt"/>
                <a:ea typeface="+mn-ea"/>
                <a:cs typeface="+mn-cs"/>
              </a:rPr>
            </a:br>
            <a:r>
              <a:rPr lang="en-US" sz="1100" b="0" i="0" u="none" strike="noStrike" kern="1200" baseline="0" dirty="0" smtClean="0">
                <a:solidFill>
                  <a:schemeClr val="tx1"/>
                </a:solidFill>
                <a:latin typeface="+mn-lt"/>
                <a:ea typeface="+mn-ea"/>
                <a:cs typeface="+mn-cs"/>
              </a:rPr>
              <a:t>length of corridor, and whether they were truck routes.</a:t>
            </a:r>
          </a:p>
          <a:p>
            <a:pPr marL="0" indent="0">
              <a:buFont typeface="Arial" panose="020B0604020202020204" pitchFamily="34" charset="0"/>
              <a:buNone/>
            </a:pPr>
            <a:endParaRPr lang="en-US" sz="1100" b="0" dirty="0" smtClean="0"/>
          </a:p>
          <a:p>
            <a:pPr marL="0" indent="0">
              <a:buFont typeface="Arial" panose="020B0604020202020204" pitchFamily="34" charset="0"/>
              <a:buNone/>
            </a:pPr>
            <a:r>
              <a:rPr lang="en-US" sz="1100" b="0" dirty="0" smtClean="0"/>
              <a:t>The</a:t>
            </a:r>
            <a:r>
              <a:rPr lang="en-US" sz="1100" b="0" baseline="0" dirty="0" smtClean="0"/>
              <a:t> study narrowed the candidate arterials from 46 down to 4</a:t>
            </a:r>
          </a:p>
          <a:p>
            <a:pPr marL="0" indent="0">
              <a:buFont typeface="Arial" panose="020B0604020202020204" pitchFamily="34" charset="0"/>
              <a:buNone/>
            </a:pPr>
            <a:r>
              <a:rPr lang="en-US" sz="1100" b="0" dirty="0" smtClean="0"/>
              <a:t>IL 56 (</a:t>
            </a:r>
            <a:r>
              <a:rPr lang="en-US" sz="1100" b="0" dirty="0" err="1" smtClean="0"/>
              <a:t>Cermak</a:t>
            </a:r>
            <a:r>
              <a:rPr lang="en-US" sz="1100" b="0" dirty="0" smtClean="0"/>
              <a:t>/22</a:t>
            </a:r>
            <a:r>
              <a:rPr lang="en-US" sz="1100" b="0" baseline="30000" dirty="0" smtClean="0"/>
              <a:t>nd</a:t>
            </a:r>
            <a:r>
              <a:rPr lang="en-US" sz="1100" b="0" dirty="0" smtClean="0"/>
              <a:t>/Butterfield), </a:t>
            </a:r>
          </a:p>
          <a:p>
            <a:pPr marL="0" indent="0">
              <a:buFont typeface="Arial" panose="020B0604020202020204" pitchFamily="34" charset="0"/>
              <a:buNone/>
            </a:pPr>
            <a:r>
              <a:rPr lang="en-US" sz="1100" b="0" dirty="0" smtClean="0"/>
              <a:t>IL 43 (Harlem Avenue), </a:t>
            </a:r>
          </a:p>
          <a:p>
            <a:pPr marL="0" indent="0">
              <a:buFont typeface="Arial" panose="020B0604020202020204" pitchFamily="34" charset="0"/>
              <a:buNone/>
            </a:pPr>
            <a:r>
              <a:rPr lang="en-US" sz="1100" b="0" dirty="0" smtClean="0"/>
              <a:t>IL 64 (North Avenue), </a:t>
            </a:r>
          </a:p>
          <a:p>
            <a:pPr marL="0" indent="0">
              <a:buFont typeface="Arial" panose="020B0604020202020204" pitchFamily="34" charset="0"/>
              <a:buNone/>
            </a:pPr>
            <a:r>
              <a:rPr lang="en-US" sz="1100" b="0" dirty="0" smtClean="0"/>
              <a:t>and IL 38 (Roosevelt Road)</a:t>
            </a:r>
          </a:p>
          <a:p>
            <a:pPr marL="165518" indent="-165518">
              <a:buFont typeface="Arial" panose="020B0604020202020204" pitchFamily="34" charset="0"/>
              <a:buChar char="•"/>
            </a:pPr>
            <a:endParaRPr lang="en-US" sz="1100" b="0" dirty="0" smtClean="0"/>
          </a:p>
          <a:p>
            <a:pPr marL="165518" indent="-165518">
              <a:buFont typeface="Arial" panose="020B0604020202020204" pitchFamily="34" charset="0"/>
              <a:buChar char="•"/>
            </a:pPr>
            <a:endParaRPr lang="en-US" sz="1100" b="0" dirty="0" smtClean="0"/>
          </a:p>
        </p:txBody>
      </p:sp>
      <p:sp>
        <p:nvSpPr>
          <p:cNvPr id="4" name="Slide Number Placeholder 3"/>
          <p:cNvSpPr>
            <a:spLocks noGrp="1"/>
          </p:cNvSpPr>
          <p:nvPr>
            <p:ph type="sldNum" sz="quarter" idx="10"/>
          </p:nvPr>
        </p:nvSpPr>
        <p:spPr/>
        <p:txBody>
          <a:bodyPr/>
          <a:lstStyle/>
          <a:p>
            <a:fld id="{D3255270-97D0-4742-9CEA-FF4B9EC7976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90401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The study also recommended implementing a pilot project </a:t>
            </a: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To help determine the benefits of the smart corridor. </a:t>
            </a:r>
          </a:p>
          <a:p>
            <a:pPr marL="0" indent="0">
              <a:buFont typeface="Arial" panose="020B0604020202020204" pitchFamily="34" charset="0"/>
              <a:buNone/>
            </a:pPr>
            <a:endParaRPr lang="en-US" sz="11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The timing was good since advancing improvements to arterials</a:t>
            </a: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That paralleled I-290 would be a potential benefit </a:t>
            </a: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For the maintenance of traffic.</a:t>
            </a:r>
          </a:p>
          <a:p>
            <a:pPr marL="0" indent="0">
              <a:buFont typeface="Arial" panose="020B0604020202020204" pitchFamily="34" charset="0"/>
              <a:buNone/>
            </a:pPr>
            <a:endParaRPr lang="en-US" sz="11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IDOT selected two corridors to begin Phase I preliminary engineering; </a:t>
            </a: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IL 64 and IL 56 which is about 24 miles long with 69 traffic signals</a:t>
            </a: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And </a:t>
            </a:r>
            <a:r>
              <a:rPr lang="en-US" sz="1100" b="0" i="0" u="none" strike="noStrike" kern="1200" baseline="0" dirty="0" err="1" smtClean="0">
                <a:solidFill>
                  <a:schemeClr val="tx1"/>
                </a:solidFill>
                <a:latin typeface="+mn-lt"/>
                <a:ea typeface="+mn-ea"/>
                <a:cs typeface="+mn-cs"/>
              </a:rPr>
              <a:t>Cermak</a:t>
            </a:r>
            <a:r>
              <a:rPr lang="en-US" sz="1100" b="0" i="0" u="none" strike="noStrike" kern="1200" baseline="0" dirty="0" smtClean="0">
                <a:solidFill>
                  <a:schemeClr val="tx1"/>
                </a:solidFill>
                <a:latin typeface="+mn-lt"/>
                <a:ea typeface="+mn-ea"/>
                <a:cs typeface="+mn-cs"/>
              </a:rPr>
              <a:t> Road/22nd Street which is about 28 miles with 70 traffic signals </a:t>
            </a:r>
          </a:p>
          <a:p>
            <a:pPr marL="0" indent="0">
              <a:buFont typeface="Arial" panose="020B0604020202020204" pitchFamily="34" charset="0"/>
              <a:buNone/>
            </a:pPr>
            <a:endParaRPr lang="en-US" sz="11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Given that the I-290 EIS was nearing completion, </a:t>
            </a: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There was interest in making sure that the SMART corridor study</a:t>
            </a: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Could be completed to coincide with I-290 construction should it advance.</a:t>
            </a: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 </a:t>
            </a:r>
          </a:p>
          <a:p>
            <a:pPr marL="0" indent="0">
              <a:buFont typeface="Arial" panose="020B0604020202020204" pitchFamily="34" charset="0"/>
              <a:buNone/>
            </a:pPr>
            <a:r>
              <a:rPr lang="en-US" sz="1100" b="0" i="0" u="none" strike="noStrike" kern="1200" baseline="0" dirty="0" smtClean="0">
                <a:solidFill>
                  <a:schemeClr val="tx1"/>
                </a:solidFill>
                <a:latin typeface="+mn-lt"/>
                <a:ea typeface="+mn-ea"/>
                <a:cs typeface="+mn-cs"/>
              </a:rPr>
              <a:t> </a:t>
            </a:r>
            <a:endParaRPr lang="en-US" sz="11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3255270-97D0-4742-9CEA-FF4B9EC7976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90401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690" lvl="1" indent="0">
              <a:buFont typeface="Arial" panose="020B0604020202020204" pitchFamily="34" charset="0"/>
              <a:buNone/>
            </a:pPr>
            <a:r>
              <a:rPr lang="en-US" sz="1200" dirty="0" smtClean="0"/>
              <a:t>The study recommended Transit</a:t>
            </a:r>
            <a:r>
              <a:rPr lang="en-US" sz="1200" baseline="0" dirty="0" smtClean="0"/>
              <a:t> related improvements such as:</a:t>
            </a:r>
            <a:endParaRPr lang="en-US" sz="1200" dirty="0" smtClean="0"/>
          </a:p>
          <a:p>
            <a:pPr marL="386208" lvl="1" indent="-165518">
              <a:buFont typeface="Arial" panose="020B0604020202020204" pitchFamily="34" charset="0"/>
              <a:buChar char="•"/>
            </a:pPr>
            <a:r>
              <a:rPr lang="en-US" sz="1200" dirty="0" smtClean="0"/>
              <a:t>Transit </a:t>
            </a:r>
            <a:r>
              <a:rPr lang="en-US" sz="1200" dirty="0"/>
              <a:t>Signal Priority </a:t>
            </a:r>
            <a:r>
              <a:rPr lang="en-US" sz="1200" dirty="0" smtClean="0"/>
              <a:t>– PACE </a:t>
            </a:r>
            <a:r>
              <a:rPr lang="en-US" sz="1200" dirty="0"/>
              <a:t>and CTA </a:t>
            </a:r>
            <a:endParaRPr lang="en-US" sz="1200" dirty="0" smtClean="0"/>
          </a:p>
          <a:p>
            <a:pPr marL="220690" lvl="1" indent="0">
              <a:buFont typeface="Arial" panose="020B0604020202020204" pitchFamily="34" charset="0"/>
              <a:buNone/>
            </a:pPr>
            <a:r>
              <a:rPr lang="en-US" sz="1200" dirty="0" smtClean="0"/>
              <a:t>	will </a:t>
            </a:r>
            <a:r>
              <a:rPr lang="en-US" sz="1200" dirty="0"/>
              <a:t>be able to provide faster and more </a:t>
            </a:r>
            <a:r>
              <a:rPr lang="en-US" sz="1200" dirty="0" smtClean="0"/>
              <a:t>reliable </a:t>
            </a:r>
            <a:r>
              <a:rPr lang="en-US" sz="1200" dirty="0"/>
              <a:t>service </a:t>
            </a:r>
            <a:endParaRPr lang="en-US" sz="1200" dirty="0" smtClean="0"/>
          </a:p>
          <a:p>
            <a:pPr marL="220690" lvl="1" indent="0">
              <a:buFont typeface="Arial" panose="020B0604020202020204" pitchFamily="34" charset="0"/>
              <a:buNone/>
            </a:pPr>
            <a:r>
              <a:rPr lang="en-US" sz="1200" dirty="0" smtClean="0"/>
              <a:t>	throughout </a:t>
            </a:r>
            <a:r>
              <a:rPr lang="en-US" sz="1200" dirty="0"/>
              <a:t>the </a:t>
            </a:r>
            <a:r>
              <a:rPr lang="en-US" sz="1200" dirty="0" smtClean="0"/>
              <a:t>corridors…which could</a:t>
            </a:r>
            <a:r>
              <a:rPr lang="en-US" sz="1200" baseline="0" dirty="0" smtClean="0"/>
              <a:t> help to </a:t>
            </a:r>
            <a:r>
              <a:rPr lang="en-US" sz="1200" dirty="0" smtClean="0"/>
              <a:t>increased </a:t>
            </a:r>
            <a:r>
              <a:rPr lang="en-US" sz="1200" dirty="0"/>
              <a:t>ridership.</a:t>
            </a:r>
          </a:p>
          <a:p>
            <a:pPr marL="386208" lvl="1" indent="-165518">
              <a:buFont typeface="Arial" panose="020B0604020202020204" pitchFamily="34" charset="0"/>
              <a:buChar char="•"/>
            </a:pPr>
            <a:r>
              <a:rPr lang="en-US" sz="1200" dirty="0"/>
              <a:t>Traffic Signal </a:t>
            </a:r>
            <a:r>
              <a:rPr lang="en-US" sz="1200" dirty="0" smtClean="0"/>
              <a:t>Interconnections </a:t>
            </a:r>
            <a:r>
              <a:rPr lang="en-US" sz="1200" dirty="0"/>
              <a:t>– </a:t>
            </a:r>
            <a:r>
              <a:rPr lang="en-US" sz="1200" dirty="0" smtClean="0"/>
              <a:t>The corridors</a:t>
            </a:r>
            <a:r>
              <a:rPr lang="en-US" sz="1200" baseline="0" dirty="0" smtClean="0"/>
              <a:t> consisted of </a:t>
            </a:r>
          </a:p>
          <a:p>
            <a:pPr marL="220690" lvl="1" indent="0">
              <a:buFont typeface="Arial" panose="020B0604020202020204" pitchFamily="34" charset="0"/>
              <a:buNone/>
            </a:pPr>
            <a:r>
              <a:rPr lang="en-US" sz="1200" baseline="0" dirty="0" smtClean="0"/>
              <a:t>	</a:t>
            </a:r>
            <a:r>
              <a:rPr lang="en-US" sz="1200" dirty="0" smtClean="0"/>
              <a:t>many </a:t>
            </a:r>
            <a:r>
              <a:rPr lang="en-US" sz="1200" dirty="0"/>
              <a:t>small interconnect </a:t>
            </a:r>
            <a:r>
              <a:rPr lang="en-US" sz="1200" dirty="0" smtClean="0"/>
              <a:t>segments which could be linked together</a:t>
            </a:r>
          </a:p>
          <a:p>
            <a:pPr marL="220690" lvl="1" indent="0">
              <a:buFont typeface="Arial" panose="020B0604020202020204" pitchFamily="34" charset="0"/>
              <a:buNone/>
            </a:pPr>
            <a:r>
              <a:rPr lang="en-US" sz="1200" dirty="0" smtClean="0"/>
              <a:t>	to</a:t>
            </a:r>
            <a:r>
              <a:rPr lang="en-US" sz="1200" baseline="0" dirty="0" smtClean="0"/>
              <a:t> i</a:t>
            </a:r>
            <a:r>
              <a:rPr lang="en-US" sz="1200" dirty="0" smtClean="0"/>
              <a:t>mprove </a:t>
            </a:r>
            <a:r>
              <a:rPr lang="en-US" sz="1200" dirty="0"/>
              <a:t>network </a:t>
            </a:r>
            <a:r>
              <a:rPr lang="en-US" sz="1200" dirty="0" smtClean="0"/>
              <a:t>capacity as well as efficiency</a:t>
            </a:r>
            <a:endParaRPr lang="en-US" sz="1200" dirty="0"/>
          </a:p>
          <a:p>
            <a:pPr marL="386208" lvl="1" indent="-165518">
              <a:buFont typeface="Arial" panose="020B0604020202020204" pitchFamily="34" charset="0"/>
              <a:buChar char="•"/>
            </a:pPr>
            <a:r>
              <a:rPr lang="en-US" sz="1200" dirty="0" smtClean="0"/>
              <a:t>The </a:t>
            </a:r>
            <a:r>
              <a:rPr lang="en-US" sz="1200" dirty="0"/>
              <a:t>project also includes the evaluation of 100 near side bus </a:t>
            </a:r>
            <a:r>
              <a:rPr lang="en-US" sz="1200" dirty="0" smtClean="0"/>
              <a:t>stops</a:t>
            </a:r>
          </a:p>
          <a:p>
            <a:pPr marL="220690" lvl="1" indent="0">
              <a:buFont typeface="Arial" panose="020B0604020202020204" pitchFamily="34" charset="0"/>
              <a:buNone/>
            </a:pPr>
            <a:r>
              <a:rPr lang="en-US" sz="1200" dirty="0" smtClean="0"/>
              <a:t>	to </a:t>
            </a:r>
            <a:r>
              <a:rPr lang="en-US" sz="1200" dirty="0"/>
              <a:t>determine the constraints in relocating them </a:t>
            </a:r>
            <a:endParaRPr lang="en-US" sz="1200" dirty="0" smtClean="0"/>
          </a:p>
          <a:p>
            <a:pPr marL="220690" lvl="1" indent="0">
              <a:buFont typeface="Arial" panose="020B0604020202020204" pitchFamily="34" charset="0"/>
              <a:buNone/>
            </a:pPr>
            <a:r>
              <a:rPr lang="en-US" sz="1200" dirty="0" smtClean="0"/>
              <a:t>	to </a:t>
            </a:r>
            <a:r>
              <a:rPr lang="en-US" sz="1200" dirty="0"/>
              <a:t>the far side of signalized </a:t>
            </a:r>
            <a:r>
              <a:rPr lang="en-US" sz="1200" dirty="0" smtClean="0"/>
              <a:t>intersections which reduces potential </a:t>
            </a:r>
          </a:p>
          <a:p>
            <a:pPr marL="220690" lvl="1" indent="0">
              <a:buFont typeface="Arial" panose="020B0604020202020204" pitchFamily="34" charset="0"/>
              <a:buNone/>
            </a:pPr>
            <a:r>
              <a:rPr lang="en-US" sz="1200" dirty="0" smtClean="0"/>
              <a:t>	for</a:t>
            </a:r>
            <a:r>
              <a:rPr lang="en-US" sz="1200" baseline="0" dirty="0" smtClean="0"/>
              <a:t> </a:t>
            </a:r>
            <a:r>
              <a:rPr lang="en-US" sz="1200" dirty="0" smtClean="0"/>
              <a:t>buses having to stop </a:t>
            </a:r>
            <a:r>
              <a:rPr lang="en-US" sz="1200" dirty="0"/>
              <a:t>at green </a:t>
            </a:r>
            <a:r>
              <a:rPr lang="en-US" sz="1200" dirty="0" smtClean="0"/>
              <a:t>lights and then get stuck </a:t>
            </a:r>
          </a:p>
          <a:p>
            <a:pPr marL="220690" lvl="1" indent="0">
              <a:buFont typeface="Arial" panose="020B0604020202020204" pitchFamily="34" charset="0"/>
              <a:buNone/>
            </a:pPr>
            <a:r>
              <a:rPr lang="en-US" sz="1200" dirty="0" smtClean="0"/>
              <a:t>	at the signal with a signal change.</a:t>
            </a:r>
          </a:p>
          <a:p>
            <a:pPr marL="220690" lvl="1" indent="0">
              <a:buFont typeface="Arial" panose="020B0604020202020204" pitchFamily="34" charset="0"/>
              <a:buNone/>
            </a:pPr>
            <a:r>
              <a:rPr lang="en-US" sz="1200" dirty="0" smtClean="0"/>
              <a:t>	It </a:t>
            </a:r>
            <a:r>
              <a:rPr lang="en-US" sz="1200" dirty="0"/>
              <a:t>also reduces the safety concerns with vehicles turning right in front of the bus</a:t>
            </a:r>
            <a:r>
              <a:rPr lang="en-US" sz="1200" dirty="0" smtClean="0"/>
              <a:t>.</a:t>
            </a:r>
          </a:p>
          <a:p>
            <a:pPr marL="220690" lvl="1" indent="0">
              <a:buFont typeface="Arial" panose="020B0604020202020204" pitchFamily="34" charset="0"/>
              <a:buNone/>
            </a:pPr>
            <a:endParaRPr lang="en-US" sz="1200" dirty="0" smtClean="0"/>
          </a:p>
          <a:p>
            <a:pPr marL="220690" lvl="1" indent="0">
              <a:buFont typeface="Arial" panose="020B0604020202020204" pitchFamily="34" charset="0"/>
              <a:buNone/>
            </a:pPr>
            <a:r>
              <a:rPr lang="en-US" sz="1200" dirty="0" smtClean="0"/>
              <a:t>Then of course improving transit access and connectivity by</a:t>
            </a:r>
          </a:p>
          <a:p>
            <a:pPr marL="220690" lvl="1" indent="0">
              <a:buFont typeface="Arial" panose="020B0604020202020204" pitchFamily="34" charset="0"/>
              <a:buNone/>
            </a:pPr>
            <a:r>
              <a:rPr lang="en-US" sz="1200" dirty="0" smtClean="0"/>
              <a:t>Providing pedestrian crossing improvements</a:t>
            </a:r>
          </a:p>
          <a:p>
            <a:pPr marL="220690" lvl="1" indent="0">
              <a:buFont typeface="Arial" panose="020B0604020202020204" pitchFamily="34" charset="0"/>
              <a:buNone/>
            </a:pPr>
            <a:r>
              <a:rPr lang="en-US" sz="1200" dirty="0" smtClean="0"/>
              <a:t>And insuring there are sidewalk links to isolated bus stops.</a:t>
            </a:r>
            <a:endParaRPr lang="en-US" sz="1200" dirty="0"/>
          </a:p>
        </p:txBody>
      </p:sp>
      <p:sp>
        <p:nvSpPr>
          <p:cNvPr id="4" name="Slide Number Placeholder 3"/>
          <p:cNvSpPr>
            <a:spLocks noGrp="1"/>
          </p:cNvSpPr>
          <p:nvPr>
            <p:ph type="sldNum" sz="quarter" idx="10"/>
          </p:nvPr>
        </p:nvSpPr>
        <p:spPr/>
        <p:txBody>
          <a:bodyPr/>
          <a:lstStyle/>
          <a:p>
            <a:fld id="{D3255270-97D0-4742-9CEA-FF4B9EC7976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965229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69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The study also included other pedestrian related</a:t>
            </a:r>
            <a:r>
              <a:rPr lang="en-US" sz="1200" baseline="0" dirty="0" smtClean="0"/>
              <a:t> improvements such as:</a:t>
            </a:r>
          </a:p>
          <a:p>
            <a:pPr marL="22069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p>
          <a:p>
            <a:pPr marL="22069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ADA Compliance at Signalized Intersections</a:t>
            </a:r>
          </a:p>
          <a:p>
            <a:pPr marL="22069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Pedestrian countdowns</a:t>
            </a:r>
          </a:p>
          <a:p>
            <a:pPr marL="22069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Pedestrian push buttons</a:t>
            </a:r>
          </a:p>
          <a:p>
            <a:pPr marL="22069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High visibility crosswalks</a:t>
            </a:r>
          </a:p>
          <a:p>
            <a:pPr marL="22069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p>
          <a:p>
            <a:pPr marL="22069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And conducting</a:t>
            </a:r>
            <a:r>
              <a:rPr lang="en-US" sz="1200" baseline="0" dirty="0" smtClean="0"/>
              <a:t> a </a:t>
            </a:r>
            <a:r>
              <a:rPr lang="en-US" sz="1200" dirty="0" smtClean="0"/>
              <a:t>Sidewalk gap study  </a:t>
            </a:r>
          </a:p>
          <a:p>
            <a:pPr marL="22069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to see where there may</a:t>
            </a:r>
            <a:r>
              <a:rPr lang="en-US" sz="1200" baseline="0" dirty="0" smtClean="0"/>
              <a:t> be additional opportunities</a:t>
            </a:r>
          </a:p>
          <a:p>
            <a:pPr marL="22069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For improvements.</a:t>
            </a:r>
            <a:r>
              <a:rPr lang="en-US" sz="1200" dirty="0" smtClean="0"/>
              <a:t> </a:t>
            </a:r>
          </a:p>
          <a:p>
            <a:pPr marL="220690" lvl="1"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D3255270-97D0-4742-9CEA-FF4B9EC7976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965229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518" indent="-165518">
              <a:buFont typeface="Arial" panose="020B0604020202020204" pitchFamily="34" charset="0"/>
              <a:buChar char="•"/>
            </a:pPr>
            <a:r>
              <a:rPr lang="en-US" sz="1100" dirty="0" smtClean="0"/>
              <a:t>Other recommended</a:t>
            </a:r>
            <a:r>
              <a:rPr lang="en-US" sz="1100" baseline="0" dirty="0" smtClean="0"/>
              <a:t> improvements include:</a:t>
            </a:r>
            <a:endParaRPr lang="en-US" sz="1100" dirty="0"/>
          </a:p>
          <a:p>
            <a:pPr marL="386208" lvl="1" indent="-165518">
              <a:buFont typeface="Arial" panose="020B0604020202020204" pitchFamily="34" charset="0"/>
              <a:buChar char="•"/>
            </a:pPr>
            <a:r>
              <a:rPr lang="en-US" sz="1100" dirty="0"/>
              <a:t>Dynamic Message Signs – </a:t>
            </a:r>
            <a:r>
              <a:rPr lang="en-US" sz="1100" dirty="0" smtClean="0"/>
              <a:t>at strategic locations along </a:t>
            </a:r>
            <a:r>
              <a:rPr lang="en-US" sz="1100" dirty="0"/>
              <a:t>the </a:t>
            </a:r>
            <a:r>
              <a:rPr lang="en-US" sz="1100" dirty="0" smtClean="0"/>
              <a:t>corridor</a:t>
            </a:r>
          </a:p>
          <a:p>
            <a:pPr marL="220690" lvl="1" indent="0">
              <a:buFont typeface="Arial" panose="020B0604020202020204" pitchFamily="34" charset="0"/>
              <a:buNone/>
            </a:pPr>
            <a:r>
              <a:rPr lang="en-US" sz="1100" dirty="0" smtClean="0"/>
              <a:t>	to </a:t>
            </a:r>
            <a:r>
              <a:rPr lang="en-US" sz="1100" dirty="0"/>
              <a:t>provide information to travelers prior to decision </a:t>
            </a:r>
            <a:r>
              <a:rPr lang="en-US" sz="1100" dirty="0" smtClean="0"/>
              <a:t>points. </a:t>
            </a:r>
          </a:p>
          <a:p>
            <a:pPr marL="220690" lvl="1" indent="0">
              <a:buFont typeface="Arial" panose="020B0604020202020204" pitchFamily="34" charset="0"/>
              <a:buNone/>
            </a:pPr>
            <a:r>
              <a:rPr lang="en-US" sz="1100" dirty="0" smtClean="0"/>
              <a:t>	Primarily to provide </a:t>
            </a:r>
            <a:r>
              <a:rPr lang="en-US" sz="1100" dirty="0"/>
              <a:t>travel times </a:t>
            </a:r>
            <a:r>
              <a:rPr lang="en-US" sz="1100" dirty="0" smtClean="0"/>
              <a:t>and safety messages,</a:t>
            </a:r>
            <a:r>
              <a:rPr lang="en-US" sz="1100" baseline="0" dirty="0" smtClean="0"/>
              <a:t> </a:t>
            </a:r>
          </a:p>
          <a:p>
            <a:pPr marL="220690" lvl="1" indent="0">
              <a:buFont typeface="Arial" panose="020B0604020202020204" pitchFamily="34" charset="0"/>
              <a:buNone/>
            </a:pPr>
            <a:r>
              <a:rPr lang="en-US" sz="1100" baseline="0" dirty="0" smtClean="0"/>
              <a:t>	</a:t>
            </a:r>
            <a:r>
              <a:rPr lang="en-US" sz="1100" dirty="0" smtClean="0"/>
              <a:t>but also can </a:t>
            </a:r>
            <a:r>
              <a:rPr lang="en-US" sz="1100" dirty="0"/>
              <a:t>provide </a:t>
            </a:r>
            <a:r>
              <a:rPr lang="en-US" sz="1100" dirty="0" smtClean="0"/>
              <a:t>incident </a:t>
            </a:r>
            <a:r>
              <a:rPr lang="en-US" sz="1100" dirty="0"/>
              <a:t>information or AMBER alerts.  </a:t>
            </a:r>
          </a:p>
          <a:p>
            <a:pPr marL="386208" lvl="1" indent="-165518">
              <a:buFont typeface="Arial" panose="020B0604020202020204" pitchFamily="34" charset="0"/>
              <a:buChar char="•"/>
            </a:pPr>
            <a:r>
              <a:rPr lang="en-US" sz="1100" dirty="0"/>
              <a:t>Travel Time Monitoring </a:t>
            </a:r>
            <a:r>
              <a:rPr lang="en-US" sz="1100" dirty="0" smtClean="0"/>
              <a:t>–</a:t>
            </a:r>
            <a:r>
              <a:rPr lang="en-US" sz="1100" baseline="0" dirty="0" smtClean="0"/>
              <a:t> provided </a:t>
            </a:r>
            <a:r>
              <a:rPr lang="en-US" sz="1100" dirty="0" smtClean="0"/>
              <a:t>along the corridor </a:t>
            </a:r>
          </a:p>
          <a:p>
            <a:pPr marL="220690" lvl="1" indent="0">
              <a:buFont typeface="Arial" panose="020B0604020202020204" pitchFamily="34" charset="0"/>
              <a:buNone/>
            </a:pPr>
            <a:r>
              <a:rPr lang="en-US" sz="1100" dirty="0" smtClean="0"/>
              <a:t>	to be displayed </a:t>
            </a:r>
            <a:r>
              <a:rPr lang="en-US" sz="1100" dirty="0"/>
              <a:t>on the DMS </a:t>
            </a:r>
            <a:r>
              <a:rPr lang="en-US" sz="1100" dirty="0" smtClean="0"/>
              <a:t>signs</a:t>
            </a:r>
            <a:r>
              <a:rPr lang="en-US" sz="1100" baseline="0" dirty="0" smtClean="0"/>
              <a:t> and on the Travel Midwest website</a:t>
            </a:r>
            <a:endParaRPr lang="en-US" sz="1100" dirty="0"/>
          </a:p>
          <a:p>
            <a:pPr marL="386208" lvl="1" indent="-165518">
              <a:buFont typeface="Arial" panose="020B0604020202020204" pitchFamily="34" charset="0"/>
              <a:buChar char="•"/>
            </a:pPr>
            <a:r>
              <a:rPr lang="en-US" sz="1100" dirty="0"/>
              <a:t>CCTV Cameras – </a:t>
            </a:r>
            <a:r>
              <a:rPr lang="en-US" sz="1100" dirty="0" smtClean="0"/>
              <a:t>will </a:t>
            </a:r>
            <a:r>
              <a:rPr lang="en-US" sz="1100" dirty="0"/>
              <a:t>be strategically placed along the </a:t>
            </a:r>
            <a:r>
              <a:rPr lang="en-US" sz="1100" dirty="0" smtClean="0"/>
              <a:t>corridor</a:t>
            </a:r>
          </a:p>
          <a:p>
            <a:pPr marL="220690" lvl="1" indent="0">
              <a:buFont typeface="Arial" panose="020B0604020202020204" pitchFamily="34" charset="0"/>
              <a:buNone/>
            </a:pPr>
            <a:r>
              <a:rPr lang="en-US" sz="1100" dirty="0" smtClean="0"/>
              <a:t>	to enable</a:t>
            </a:r>
            <a:r>
              <a:rPr lang="en-US" sz="1100" baseline="0" dirty="0" smtClean="0"/>
              <a:t> </a:t>
            </a:r>
            <a:r>
              <a:rPr lang="en-US" sz="1100" dirty="0" smtClean="0"/>
              <a:t>monitoring</a:t>
            </a:r>
            <a:r>
              <a:rPr lang="en-US" sz="1100" baseline="0" dirty="0"/>
              <a:t> </a:t>
            </a:r>
            <a:r>
              <a:rPr lang="en-US" sz="1100" baseline="0" dirty="0" smtClean="0"/>
              <a:t>of the traveled way </a:t>
            </a:r>
          </a:p>
          <a:p>
            <a:pPr marL="220690" lvl="1" indent="0">
              <a:buFont typeface="Arial" panose="020B0604020202020204" pitchFamily="34" charset="0"/>
              <a:buNone/>
            </a:pPr>
            <a:r>
              <a:rPr lang="en-US" sz="1100" baseline="0" dirty="0" smtClean="0"/>
              <a:t>	which will be use to actively manage the roadway.</a:t>
            </a:r>
            <a:r>
              <a:rPr lang="en-US" sz="1100" dirty="0" smtClean="0"/>
              <a:t>  </a:t>
            </a:r>
            <a:endParaRPr lang="en-US" sz="1100" dirty="0"/>
          </a:p>
          <a:p>
            <a:pPr marL="386208" lvl="1" indent="-165518">
              <a:buFont typeface="Arial" panose="020B0604020202020204" pitchFamily="34" charset="0"/>
              <a:buChar char="•"/>
            </a:pPr>
            <a:r>
              <a:rPr lang="en-US" sz="1100" dirty="0"/>
              <a:t>EVP – </a:t>
            </a:r>
            <a:r>
              <a:rPr lang="en-US" sz="1100" dirty="0" smtClean="0"/>
              <a:t>work with locals to fill in any gaps in EVP</a:t>
            </a:r>
            <a:endParaRPr lang="en-US" sz="1100" dirty="0"/>
          </a:p>
        </p:txBody>
      </p:sp>
      <p:sp>
        <p:nvSpPr>
          <p:cNvPr id="4" name="Slide Number Placeholder 3"/>
          <p:cNvSpPr>
            <a:spLocks noGrp="1"/>
          </p:cNvSpPr>
          <p:nvPr>
            <p:ph type="sldNum" sz="quarter" idx="10"/>
          </p:nvPr>
        </p:nvSpPr>
        <p:spPr/>
        <p:txBody>
          <a:bodyPr/>
          <a:lstStyle/>
          <a:p>
            <a:fld id="{D3255270-97D0-4742-9CEA-FF4B9EC7976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905827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518" indent="-165518">
              <a:buFont typeface="Arial" panose="020B0604020202020204" pitchFamily="34" charset="0"/>
              <a:buChar char="•"/>
            </a:pPr>
            <a:r>
              <a:rPr lang="en-US" sz="1100" dirty="0"/>
              <a:t>A key aspect of the project is the number of agencies and municipalities </a:t>
            </a:r>
            <a:endParaRPr lang="en-US" sz="1100" dirty="0" smtClean="0"/>
          </a:p>
          <a:p>
            <a:pPr marL="0" indent="0">
              <a:buFont typeface="Arial" panose="020B0604020202020204" pitchFamily="34" charset="0"/>
              <a:buNone/>
            </a:pPr>
            <a:r>
              <a:rPr lang="en-US" sz="1100" dirty="0" smtClean="0"/>
              <a:t>	that </a:t>
            </a:r>
            <a:r>
              <a:rPr lang="en-US" sz="1100" dirty="0"/>
              <a:t>are impacted by the project.  </a:t>
            </a:r>
            <a:endParaRPr lang="en-US" sz="1100" dirty="0" smtClean="0"/>
          </a:p>
          <a:p>
            <a:pPr marL="0" indent="0">
              <a:buFont typeface="Arial" panose="020B0604020202020204" pitchFamily="34" charset="0"/>
              <a:buNone/>
            </a:pPr>
            <a:r>
              <a:rPr lang="en-US" sz="1100" dirty="0" smtClean="0"/>
              <a:t>The </a:t>
            </a:r>
            <a:r>
              <a:rPr lang="en-US" sz="1100" dirty="0"/>
              <a:t>project will include coordination with the counties, </a:t>
            </a:r>
            <a:endParaRPr lang="en-US" sz="1100" dirty="0" smtClean="0"/>
          </a:p>
          <a:p>
            <a:pPr marL="0" indent="0">
              <a:buFont typeface="Arial" panose="020B0604020202020204" pitchFamily="34" charset="0"/>
              <a:buNone/>
            </a:pPr>
            <a:r>
              <a:rPr lang="en-US" sz="1100" dirty="0" smtClean="0"/>
              <a:t>	Illinois </a:t>
            </a:r>
            <a:r>
              <a:rPr lang="en-US" sz="1100" dirty="0"/>
              <a:t>Tollway, public transit agencies, </a:t>
            </a:r>
            <a:endParaRPr lang="en-US" sz="1100" dirty="0" smtClean="0"/>
          </a:p>
          <a:p>
            <a:pPr marL="0" indent="0">
              <a:buFont typeface="Arial" panose="020B0604020202020204" pitchFamily="34" charset="0"/>
              <a:buNone/>
            </a:pPr>
            <a:r>
              <a:rPr lang="en-US" sz="1100" dirty="0" smtClean="0"/>
              <a:t>	and </a:t>
            </a:r>
            <a:r>
              <a:rPr lang="en-US" sz="1100" dirty="0"/>
              <a:t>the multiple </a:t>
            </a:r>
            <a:r>
              <a:rPr lang="en-US" sz="1100" dirty="0" smtClean="0"/>
              <a:t>municipalities within</a:t>
            </a:r>
            <a:r>
              <a:rPr lang="en-US" sz="1100" baseline="0" dirty="0" smtClean="0"/>
              <a:t> the study limits</a:t>
            </a:r>
            <a:r>
              <a:rPr lang="en-US" sz="1100" dirty="0" smtClean="0"/>
              <a:t>.</a:t>
            </a:r>
            <a:endParaRPr lang="en-US" sz="1100" dirty="0"/>
          </a:p>
          <a:p>
            <a:pPr marL="165518" indent="-165518">
              <a:buFont typeface="Arial" panose="020B0604020202020204" pitchFamily="34" charset="0"/>
              <a:buChar char="•"/>
            </a:pPr>
            <a:r>
              <a:rPr lang="en-US" sz="1100" dirty="0"/>
              <a:t>There are also other projects that are ongoing </a:t>
            </a:r>
            <a:endParaRPr lang="en-US" sz="1100" dirty="0" smtClean="0"/>
          </a:p>
          <a:p>
            <a:pPr marL="0" indent="0">
              <a:buFont typeface="Arial" panose="020B0604020202020204" pitchFamily="34" charset="0"/>
              <a:buNone/>
            </a:pPr>
            <a:r>
              <a:rPr lang="en-US" sz="1100" dirty="0" smtClean="0"/>
              <a:t>	within </a:t>
            </a:r>
            <a:r>
              <a:rPr lang="en-US" sz="1100" dirty="0"/>
              <a:t>the corridors that will be coordinated within the </a:t>
            </a:r>
            <a:r>
              <a:rPr lang="en-US" sz="1100" dirty="0" smtClean="0"/>
              <a:t>project</a:t>
            </a:r>
            <a:r>
              <a:rPr lang="en-US" sz="1100" baseline="0" dirty="0" smtClean="0"/>
              <a:t> such as:</a:t>
            </a:r>
          </a:p>
          <a:p>
            <a:pPr marL="0" indent="0">
              <a:buFont typeface="Arial" panose="020B0604020202020204" pitchFamily="34" charset="0"/>
              <a:buNone/>
            </a:pPr>
            <a:endParaRPr lang="en-US" sz="1100" baseline="0" dirty="0" smtClean="0"/>
          </a:p>
          <a:p>
            <a:pPr marL="0" indent="0">
              <a:buFont typeface="Arial" panose="020B0604020202020204" pitchFamily="34" charset="0"/>
              <a:buNone/>
            </a:pPr>
            <a:r>
              <a:rPr lang="en-US" sz="1100" baseline="0" dirty="0" smtClean="0"/>
              <a:t>North Avenue Corridor Study (PACE)</a:t>
            </a:r>
          </a:p>
          <a:p>
            <a:pPr marL="0" indent="0">
              <a:buFont typeface="Arial" panose="020B0604020202020204" pitchFamily="34" charset="0"/>
              <a:buNone/>
            </a:pPr>
            <a:r>
              <a:rPr lang="en-US" sz="1100" baseline="0" dirty="0" err="1" smtClean="0"/>
              <a:t>Cermak</a:t>
            </a:r>
            <a:r>
              <a:rPr lang="en-US" sz="1100" baseline="0" dirty="0" smtClean="0"/>
              <a:t> Road Transit Signal Priority (PACE)</a:t>
            </a:r>
          </a:p>
          <a:p>
            <a:pPr marL="0" indent="0">
              <a:buFont typeface="Arial" panose="020B0604020202020204" pitchFamily="34" charset="0"/>
              <a:buNone/>
            </a:pPr>
            <a:r>
              <a:rPr lang="en-US" sz="1100" baseline="0" dirty="0" smtClean="0"/>
              <a:t>Other priority PACE corridors covered by PULSE program (PACE)</a:t>
            </a:r>
          </a:p>
          <a:p>
            <a:pPr marL="0" indent="0">
              <a:buFont typeface="Arial" panose="020B0604020202020204" pitchFamily="34" charset="0"/>
              <a:buNone/>
            </a:pPr>
            <a:r>
              <a:rPr lang="en-US" sz="1100" baseline="0" dirty="0" smtClean="0"/>
              <a:t>IL 64 &amp; I-294 (Northlake)</a:t>
            </a:r>
          </a:p>
          <a:p>
            <a:pPr marL="0" indent="0">
              <a:buFont typeface="Arial" panose="020B0604020202020204" pitchFamily="34" charset="0"/>
              <a:buNone/>
            </a:pPr>
            <a:r>
              <a:rPr lang="en-US" sz="1100" baseline="0" dirty="0" smtClean="0"/>
              <a:t>North Avenue Streetscape (River Forest &amp; Elmwood Park)</a:t>
            </a:r>
          </a:p>
          <a:p>
            <a:pPr marL="0" indent="0">
              <a:buFont typeface="Arial" panose="020B0604020202020204" pitchFamily="34" charset="0"/>
              <a:buNone/>
            </a:pPr>
            <a:r>
              <a:rPr lang="en-US" sz="1100" baseline="0" dirty="0" smtClean="0"/>
              <a:t>Ongoing ADA and resurfacing (IDOT)</a:t>
            </a:r>
          </a:p>
          <a:p>
            <a:pPr marL="0" indent="0">
              <a:buFont typeface="Arial" panose="020B0604020202020204" pitchFamily="34" charset="0"/>
              <a:buNone/>
            </a:pPr>
            <a:endParaRPr lang="en-US" sz="1100" baseline="0" dirty="0" smtClean="0"/>
          </a:p>
        </p:txBody>
      </p:sp>
      <p:sp>
        <p:nvSpPr>
          <p:cNvPr id="4" name="Slide Number Placeholder 3"/>
          <p:cNvSpPr>
            <a:spLocks noGrp="1"/>
          </p:cNvSpPr>
          <p:nvPr>
            <p:ph type="sldNum" sz="quarter" idx="10"/>
          </p:nvPr>
        </p:nvSpPr>
        <p:spPr/>
        <p:txBody>
          <a:bodyPr/>
          <a:lstStyle/>
          <a:p>
            <a:fld id="{D3255270-97D0-4742-9CEA-FF4B9EC7976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307323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518" indent="-165518">
              <a:buFont typeface="Arial" panose="020B0604020202020204" pitchFamily="34" charset="0"/>
              <a:buChar char="•"/>
            </a:pPr>
            <a:endParaRPr lang="en-US" sz="1200" dirty="0" smtClean="0"/>
          </a:p>
          <a:p>
            <a:pPr marL="165518" indent="-165518">
              <a:buFont typeface="Arial" panose="020B0604020202020204" pitchFamily="34" charset="0"/>
              <a:buChar char="•"/>
            </a:pPr>
            <a:r>
              <a:rPr lang="en-US" sz="1200" dirty="0" smtClean="0"/>
              <a:t>Cook County completion in Summer 2018</a:t>
            </a:r>
          </a:p>
          <a:p>
            <a:pPr marL="165518" indent="-165518">
              <a:buFont typeface="Arial" panose="020B0604020202020204" pitchFamily="34" charset="0"/>
              <a:buChar char="•"/>
            </a:pPr>
            <a:r>
              <a:rPr lang="en-US" sz="1200" dirty="0" smtClean="0"/>
              <a:t>DuPage County completion in Winter 2018</a:t>
            </a:r>
          </a:p>
          <a:p>
            <a:pPr marL="165518" indent="-165518">
              <a:buFont typeface="Arial" panose="020B0604020202020204" pitchFamily="34" charset="0"/>
              <a:buChar char="•"/>
            </a:pPr>
            <a:r>
              <a:rPr lang="en-US" sz="1200" dirty="0" smtClean="0"/>
              <a:t>No funding beyond Phase I but we look</a:t>
            </a:r>
            <a:r>
              <a:rPr lang="en-US" sz="1200" baseline="0" dirty="0" smtClean="0"/>
              <a:t> to fund it in future programs.</a:t>
            </a:r>
            <a:endParaRPr lang="en-US" sz="1200" dirty="0" smtClean="0"/>
          </a:p>
          <a:p>
            <a:pPr marL="165518" indent="-165518">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D3255270-97D0-4742-9CEA-FF4B9EC7976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514172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55270-97D0-4742-9CEA-FF4B9EC7976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22258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John and Good morning to everyone</a:t>
            </a:r>
          </a:p>
          <a:p>
            <a:r>
              <a:rPr lang="en-US" dirty="0" smtClean="0"/>
              <a:t>Today I will be providing</a:t>
            </a:r>
            <a:r>
              <a:rPr lang="en-US" baseline="0" dirty="0" smtClean="0"/>
              <a:t> an overview of the Cook-DuPage SMART Corridors study </a:t>
            </a:r>
          </a:p>
          <a:p>
            <a:r>
              <a:rPr lang="en-US" baseline="0" dirty="0" smtClean="0"/>
              <a:t>I will provide some insight as to why transit is important…especially to IDOT</a:t>
            </a:r>
          </a:p>
          <a:p>
            <a:r>
              <a:rPr lang="en-US" baseline="0" dirty="0" smtClean="0"/>
              <a:t>I will discuss the link between transit and ITS and some of our history with ITS</a:t>
            </a:r>
          </a:p>
          <a:p>
            <a:r>
              <a:rPr lang="en-US" baseline="0" dirty="0" smtClean="0"/>
              <a:t>Then we will go over the Cook-DuPage SMART Corridor project</a:t>
            </a:r>
          </a:p>
          <a:p>
            <a:r>
              <a:rPr lang="en-US" baseline="0" dirty="0" smtClean="0"/>
              <a:t>And discuss next steps.</a:t>
            </a:r>
          </a:p>
          <a:p>
            <a:endParaRPr lang="en-US" dirty="0"/>
          </a:p>
        </p:txBody>
      </p:sp>
      <p:sp>
        <p:nvSpPr>
          <p:cNvPr id="4" name="Slide Number Placeholder 3"/>
          <p:cNvSpPr>
            <a:spLocks noGrp="1"/>
          </p:cNvSpPr>
          <p:nvPr>
            <p:ph type="sldNum" sz="quarter" idx="10"/>
          </p:nvPr>
        </p:nvSpPr>
        <p:spPr/>
        <p:txBody>
          <a:bodyPr/>
          <a:lstStyle/>
          <a:p>
            <a:fld id="{D3255270-97D0-4742-9CEA-FF4B9EC7976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001141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Transit and ITS</a:t>
            </a:r>
          </a:p>
          <a:p>
            <a:pPr marL="342900" indent="-342900" defTabSz="228600">
              <a:spcBef>
                <a:spcPct val="20000"/>
              </a:spcBef>
              <a:buClr>
                <a:srgbClr val="1070B8"/>
              </a:buClr>
              <a:buSzPct val="110000"/>
              <a:buFont typeface="Arial" panose="020B0604020202020204" pitchFamily="34" charset="0"/>
              <a:buChar char="•"/>
            </a:pPr>
            <a:endParaRPr lang="en-US" dirty="0" smtClean="0">
              <a:solidFill>
                <a:srgbClr val="515256"/>
              </a:solidFill>
              <a:latin typeface="Arial" panose="020B0604020202020204" pitchFamily="34" charset="0"/>
              <a:cs typeface="Arial" panose="020B0604020202020204" pitchFamily="34" charset="0"/>
            </a:endParaRPr>
          </a:p>
          <a:p>
            <a:pPr marL="342900"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Why is transit important especially to IDOT?</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First off funding for roadway</a:t>
            </a:r>
            <a:r>
              <a:rPr lang="en-US" baseline="0" dirty="0" smtClean="0">
                <a:solidFill>
                  <a:srgbClr val="515256"/>
                </a:solidFill>
                <a:latin typeface="Arial" panose="020B0604020202020204" pitchFamily="34" charset="0"/>
                <a:cs typeface="Arial" panose="020B0604020202020204" pitchFamily="34" charset="0"/>
              </a:rPr>
              <a:t> expansion is scarce.  </a:t>
            </a:r>
          </a:p>
          <a:p>
            <a:pPr marL="457200" lvl="1" indent="0" defTabSz="228600">
              <a:spcBef>
                <a:spcPct val="20000"/>
              </a:spcBef>
              <a:buClr>
                <a:srgbClr val="1070B8"/>
              </a:buClr>
              <a:buSzPct val="110000"/>
              <a:buFont typeface="Arial" panose="020B0604020202020204" pitchFamily="34" charset="0"/>
              <a:buNone/>
            </a:pPr>
            <a:r>
              <a:rPr lang="en-US" baseline="0" dirty="0" smtClean="0">
                <a:solidFill>
                  <a:srgbClr val="515256"/>
                </a:solidFill>
                <a:latin typeface="Arial" panose="020B0604020202020204" pitchFamily="34" charset="0"/>
                <a:cs typeface="Arial" panose="020B0604020202020204" pitchFamily="34" charset="0"/>
              </a:rPr>
              <a:t>		About 85% of our budget goes to maintenance!</a:t>
            </a:r>
            <a:endParaRPr lang="en-US" dirty="0" smtClean="0">
              <a:solidFill>
                <a:srgbClr val="515256"/>
              </a:solidFill>
              <a:latin typeface="Arial" panose="020B0604020202020204" pitchFamily="34" charset="0"/>
              <a:cs typeface="Arial" panose="020B0604020202020204" pitchFamily="34" charset="0"/>
            </a:endParaRP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Population is growing</a:t>
            </a:r>
            <a:r>
              <a:rPr lang="en-US" baseline="0" dirty="0" smtClean="0">
                <a:solidFill>
                  <a:srgbClr val="515256"/>
                </a:solidFill>
                <a:latin typeface="Arial" panose="020B0604020202020204" pitchFamily="34" charset="0"/>
                <a:cs typeface="Arial" panose="020B0604020202020204" pitchFamily="34" charset="0"/>
              </a:rPr>
              <a:t> in sheer number of people</a:t>
            </a:r>
            <a:r>
              <a:rPr lang="en-US" dirty="0" smtClean="0">
                <a:solidFill>
                  <a:srgbClr val="515256"/>
                </a:solidFill>
                <a:latin typeface="Arial" panose="020B0604020202020204" pitchFamily="34" charset="0"/>
                <a:cs typeface="Arial" panose="020B0604020202020204" pitchFamily="34" charset="0"/>
              </a:rPr>
              <a:t> </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Having options for travel increases mobility</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Transit helps increase</a:t>
            </a:r>
            <a:r>
              <a:rPr lang="en-US" baseline="0" dirty="0" smtClean="0">
                <a:solidFill>
                  <a:srgbClr val="515256"/>
                </a:solidFill>
                <a:latin typeface="Arial" panose="020B0604020202020204" pitchFamily="34" charset="0"/>
                <a:cs typeface="Arial" panose="020B0604020202020204" pitchFamily="34" charset="0"/>
              </a:rPr>
              <a:t> the movement of higher volumes of people</a:t>
            </a:r>
          </a:p>
          <a:p>
            <a:pPr marL="457200" lvl="1" indent="0" defTabSz="228600">
              <a:spcBef>
                <a:spcPct val="20000"/>
              </a:spcBef>
              <a:buClr>
                <a:srgbClr val="1070B8"/>
              </a:buClr>
              <a:buSzPct val="110000"/>
              <a:buFont typeface="Arial" panose="020B0604020202020204" pitchFamily="34" charset="0"/>
              <a:buNone/>
            </a:pPr>
            <a:r>
              <a:rPr lang="en-US" baseline="0" dirty="0" smtClean="0">
                <a:solidFill>
                  <a:srgbClr val="515256"/>
                </a:solidFill>
                <a:latin typeface="Arial" panose="020B0604020202020204" pitchFamily="34" charset="0"/>
                <a:cs typeface="Arial" panose="020B0604020202020204" pitchFamily="34" charset="0"/>
              </a:rPr>
              <a:t>		while </a:t>
            </a:r>
            <a:r>
              <a:rPr lang="en-US" dirty="0" smtClean="0">
                <a:solidFill>
                  <a:srgbClr val="515256"/>
                </a:solidFill>
                <a:latin typeface="Arial" panose="020B0604020202020204" pitchFamily="34" charset="0"/>
                <a:cs typeface="Arial" panose="020B0604020202020204" pitchFamily="34" charset="0"/>
              </a:rPr>
              <a:t>maximizing the use of the existing system</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Reduces congestion</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Improves</a:t>
            </a:r>
            <a:r>
              <a:rPr lang="en-US" baseline="0" dirty="0" smtClean="0">
                <a:solidFill>
                  <a:srgbClr val="515256"/>
                </a:solidFill>
                <a:latin typeface="Arial" panose="020B0604020202020204" pitchFamily="34" charset="0"/>
                <a:cs typeface="Arial" panose="020B0604020202020204" pitchFamily="34" charset="0"/>
              </a:rPr>
              <a:t> quality of life!</a:t>
            </a:r>
            <a:endParaRPr lang="en-US" dirty="0" smtClean="0">
              <a:solidFill>
                <a:srgbClr val="515256"/>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3255270-97D0-4742-9CEA-FF4B9EC7976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68350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Transit and ITS</a:t>
            </a:r>
          </a:p>
          <a:p>
            <a:r>
              <a:rPr lang="en-US" sz="1100" dirty="0" smtClean="0"/>
              <a:t>What is ITS????</a:t>
            </a:r>
          </a:p>
          <a:p>
            <a:endParaRPr lang="en-US" sz="1100" dirty="0" smtClean="0"/>
          </a:p>
          <a:p>
            <a:r>
              <a:rPr lang="en-US" sz="1100" dirty="0" smtClean="0"/>
              <a:t>Intelligent Transportation Systems (ITS)</a:t>
            </a:r>
          </a:p>
          <a:p>
            <a:r>
              <a:rPr lang="en-US" sz="1100" dirty="0" smtClean="0"/>
              <a:t>According to </a:t>
            </a:r>
            <a:r>
              <a:rPr lang="en-US" sz="1100" dirty="0" err="1" smtClean="0"/>
              <a:t>wikipedia</a:t>
            </a:r>
            <a:r>
              <a:rPr lang="en-US" sz="1100" dirty="0" smtClean="0"/>
              <a:t>…</a:t>
            </a:r>
          </a:p>
          <a:p>
            <a:r>
              <a:rPr lang="en-US" sz="1100" dirty="0" smtClean="0"/>
              <a:t>“ITS…aims to provide innovative services relating to different modes of transport and traffic management and enable various users to be better informed and make safer, more coordinated, and 'smarter' use of transport networks.”</a:t>
            </a:r>
          </a:p>
          <a:p>
            <a:endParaRPr lang="en-US" sz="1100" dirty="0" smtClean="0"/>
          </a:p>
          <a:p>
            <a:r>
              <a:rPr lang="en-US" sz="1100" dirty="0" smtClean="0"/>
              <a:t>ITS in transit world is changing rapidly</a:t>
            </a:r>
          </a:p>
          <a:p>
            <a:r>
              <a:rPr lang="en-US" sz="1100" dirty="0" smtClean="0"/>
              <a:t>Electronic fare collections, scheduling, routing, social media</a:t>
            </a:r>
          </a:p>
          <a:p>
            <a:r>
              <a:rPr lang="en-US" sz="1100" dirty="0" smtClean="0"/>
              <a:t>More to come with connected vehicles and autonomous vehicles </a:t>
            </a:r>
          </a:p>
        </p:txBody>
      </p:sp>
      <p:sp>
        <p:nvSpPr>
          <p:cNvPr id="4" name="Slide Number Placeholder 3"/>
          <p:cNvSpPr>
            <a:spLocks noGrp="1"/>
          </p:cNvSpPr>
          <p:nvPr>
            <p:ph type="sldNum" sz="quarter" idx="10"/>
          </p:nvPr>
        </p:nvSpPr>
        <p:spPr/>
        <p:txBody>
          <a:bodyPr/>
          <a:lstStyle/>
          <a:p>
            <a:fld id="{D3255270-97D0-4742-9CEA-FF4B9EC7976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68350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IDOT</a:t>
            </a:r>
            <a:r>
              <a:rPr lang="en-US" sz="1100" baseline="0" dirty="0" smtClean="0"/>
              <a:t> has a history of </a:t>
            </a:r>
            <a:r>
              <a:rPr lang="en-US" sz="1100" dirty="0" smtClean="0"/>
              <a:t>using ITS technology </a:t>
            </a:r>
            <a:r>
              <a:rPr lang="en-US" sz="1100" dirty="0"/>
              <a:t>to manage highways.</a:t>
            </a:r>
          </a:p>
          <a:p>
            <a:r>
              <a:rPr lang="en-US" sz="1100" dirty="0"/>
              <a:t> </a:t>
            </a:r>
          </a:p>
          <a:p>
            <a:r>
              <a:rPr lang="en-US" sz="1100" dirty="0"/>
              <a:t>Early Efforts </a:t>
            </a:r>
            <a:r>
              <a:rPr lang="en-US" sz="1100" dirty="0" smtClean="0"/>
              <a:t>include</a:t>
            </a:r>
            <a:endParaRPr lang="en-US" sz="1100" dirty="0"/>
          </a:p>
          <a:p>
            <a:r>
              <a:rPr lang="en-US" sz="1100" dirty="0"/>
              <a:t> </a:t>
            </a:r>
          </a:p>
          <a:p>
            <a:r>
              <a:rPr lang="en-US" sz="1100" dirty="0" smtClean="0"/>
              <a:t>1960 </a:t>
            </a:r>
            <a:r>
              <a:rPr lang="en-US" sz="1100" dirty="0"/>
              <a:t>- </a:t>
            </a:r>
            <a:r>
              <a:rPr lang="en-US" sz="1100" dirty="0" smtClean="0"/>
              <a:t>the </a:t>
            </a:r>
            <a:r>
              <a:rPr lang="en-US" sz="1100" dirty="0"/>
              <a:t>Emergency Traffic Patrol began </a:t>
            </a:r>
            <a:r>
              <a:rPr lang="en-US" sz="1100" dirty="0" smtClean="0"/>
              <a:t>to </a:t>
            </a:r>
            <a:r>
              <a:rPr lang="en-US" sz="1100" dirty="0"/>
              <a:t>assist stranded </a:t>
            </a:r>
            <a:r>
              <a:rPr lang="en-US" sz="1100" dirty="0" smtClean="0"/>
              <a:t>motorists</a:t>
            </a:r>
            <a:r>
              <a:rPr lang="en-US" sz="1100" baseline="0" dirty="0"/>
              <a:t> </a:t>
            </a:r>
            <a:r>
              <a:rPr lang="en-US" sz="1100" baseline="0" dirty="0" smtClean="0"/>
              <a:t>and was instantly a public success.  </a:t>
            </a:r>
          </a:p>
          <a:p>
            <a:r>
              <a:rPr lang="en-US" sz="1100" dirty="0"/>
              <a:t> </a:t>
            </a:r>
          </a:p>
          <a:p>
            <a:r>
              <a:rPr lang="en-US" sz="1100" dirty="0"/>
              <a:t>1961 - Kennedy (Northwest) Expressway Reversible </a:t>
            </a:r>
            <a:r>
              <a:rPr lang="en-US" sz="1100" dirty="0" smtClean="0"/>
              <a:t>Lanes</a:t>
            </a:r>
          </a:p>
          <a:p>
            <a:endParaRPr lang="en-US" sz="1100" dirty="0" smtClean="0"/>
          </a:p>
          <a:p>
            <a:r>
              <a:rPr lang="en-US" sz="1100" dirty="0" smtClean="0"/>
              <a:t>1962 – Nations first pavement traffic detectors</a:t>
            </a:r>
          </a:p>
          <a:p>
            <a:endParaRPr lang="en-US" sz="1100" dirty="0" smtClean="0"/>
          </a:p>
          <a:p>
            <a:r>
              <a:rPr lang="en-US" sz="1100" dirty="0" smtClean="0"/>
              <a:t>1963 – nations first</a:t>
            </a:r>
            <a:r>
              <a:rPr lang="en-US" sz="1100" baseline="0" dirty="0" smtClean="0"/>
              <a:t> computerized traffic systems center (Oak Park Traffic Systems Center)</a:t>
            </a:r>
            <a:endParaRPr lang="en-US" sz="1100" dirty="0"/>
          </a:p>
          <a:p>
            <a:r>
              <a:rPr lang="en-US" sz="1100" dirty="0"/>
              <a:t> </a:t>
            </a:r>
          </a:p>
          <a:p>
            <a:r>
              <a:rPr lang="en-US" sz="1100" dirty="0" smtClean="0"/>
              <a:t>Also in 1963 </a:t>
            </a:r>
            <a:r>
              <a:rPr lang="en-US" sz="1100" dirty="0"/>
              <a:t>- First use of ramp metering in the US was in Chicago on the Eisenhower Expressway – traffic officers would stand at ramps and release vehicles. Based on the success of these trials, these soon became signalized ramp meters and were expanded to other expressway locations</a:t>
            </a:r>
          </a:p>
        </p:txBody>
      </p:sp>
      <p:sp>
        <p:nvSpPr>
          <p:cNvPr id="4" name="Slide Number Placeholder 3"/>
          <p:cNvSpPr>
            <a:spLocks noGrp="1"/>
          </p:cNvSpPr>
          <p:nvPr>
            <p:ph type="sldNum" sz="quarter" idx="10"/>
          </p:nvPr>
        </p:nvSpPr>
        <p:spPr/>
        <p:txBody>
          <a:bodyPr/>
          <a:lstStyle/>
          <a:p>
            <a:fld id="{D3255270-97D0-4742-9CEA-FF4B9EC7976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68350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Through the years:</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IDOT ITS Program Office was formed</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Expansion of route guidance and “real time” traffic data (before Google maps and Waze)</a:t>
            </a:r>
          </a:p>
          <a:p>
            <a:pPr marL="1257300" lvl="2"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Highway advisory radio</a:t>
            </a:r>
          </a:p>
          <a:p>
            <a:pPr marL="1257300" lvl="2"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Media outlets </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Gary-Chicago-Milwaukee (GCM) </a:t>
            </a:r>
          </a:p>
          <a:p>
            <a:pPr marL="1257300" lvl="2"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Multi-state and multi-modal traveler information system</a:t>
            </a:r>
          </a:p>
          <a:p>
            <a:pPr marL="1257300" lvl="2"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Transit, commercial vehicles, traffic and incident management</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This information source has</a:t>
            </a:r>
            <a:r>
              <a:rPr lang="en-US" baseline="0" dirty="0" smtClean="0">
                <a:solidFill>
                  <a:srgbClr val="515256"/>
                </a:solidFill>
                <a:latin typeface="Arial" panose="020B0604020202020204" pitchFamily="34" charset="0"/>
                <a:cs typeface="Arial" panose="020B0604020202020204" pitchFamily="34" charset="0"/>
              </a:rPr>
              <a:t> evolved into </a:t>
            </a:r>
            <a:r>
              <a:rPr lang="en-US" dirty="0" smtClean="0">
                <a:solidFill>
                  <a:srgbClr val="515256"/>
                </a:solidFill>
                <a:latin typeface="Arial" panose="020B0604020202020204" pitchFamily="34" charset="0"/>
                <a:cs typeface="Arial" panose="020B0604020202020204" pitchFamily="34" charset="0"/>
              </a:rPr>
              <a:t>Travel Midwest and Getting Around Illinois</a:t>
            </a:r>
          </a:p>
          <a:p>
            <a:endParaRPr lang="en-US" sz="1100" dirty="0"/>
          </a:p>
        </p:txBody>
      </p:sp>
      <p:sp>
        <p:nvSpPr>
          <p:cNvPr id="4" name="Slide Number Placeholder 3"/>
          <p:cNvSpPr>
            <a:spLocks noGrp="1"/>
          </p:cNvSpPr>
          <p:nvPr>
            <p:ph type="sldNum" sz="quarter" idx="10"/>
          </p:nvPr>
        </p:nvSpPr>
        <p:spPr/>
        <p:txBody>
          <a:bodyPr/>
          <a:lstStyle/>
          <a:p>
            <a:fld id="{D3255270-97D0-4742-9CEA-FF4B9EC7976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68350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There are many other less glamorous ITS practices IDOT has been implementing </a:t>
            </a:r>
          </a:p>
          <a:p>
            <a:pPr marL="0" indent="0" defTabSz="228600">
              <a:spcBef>
                <a:spcPct val="20000"/>
              </a:spcBef>
              <a:buClr>
                <a:srgbClr val="1070B8"/>
              </a:buClr>
              <a:buSzPct val="110000"/>
              <a:buFont typeface="Arial" panose="020B0604020202020204" pitchFamily="34" charset="0"/>
              <a:buNone/>
            </a:pPr>
            <a:r>
              <a:rPr lang="en-US" dirty="0" smtClean="0">
                <a:solidFill>
                  <a:srgbClr val="515256"/>
                </a:solidFill>
                <a:latin typeface="Arial" panose="020B0604020202020204" pitchFamily="34" charset="0"/>
                <a:cs typeface="Arial" panose="020B0604020202020204" pitchFamily="34" charset="0"/>
              </a:rPr>
              <a:t> 		throughout the highway system</a:t>
            </a:r>
            <a:r>
              <a:rPr lang="en-US" baseline="0" dirty="0" smtClean="0">
                <a:solidFill>
                  <a:srgbClr val="515256"/>
                </a:solidFill>
                <a:latin typeface="Arial" panose="020B0604020202020204" pitchFamily="34" charset="0"/>
                <a:cs typeface="Arial" panose="020B0604020202020204" pitchFamily="34" charset="0"/>
              </a:rPr>
              <a:t> but there are gaps that could be addressed </a:t>
            </a:r>
          </a:p>
          <a:p>
            <a:pPr marL="0" indent="0" defTabSz="228600">
              <a:spcBef>
                <a:spcPct val="20000"/>
              </a:spcBef>
              <a:buClr>
                <a:srgbClr val="1070B8"/>
              </a:buClr>
              <a:buSzPct val="110000"/>
              <a:buFont typeface="Arial" panose="020B0604020202020204" pitchFamily="34" charset="0"/>
              <a:buNone/>
            </a:pPr>
            <a:r>
              <a:rPr lang="en-US" baseline="0" dirty="0" smtClean="0">
                <a:solidFill>
                  <a:srgbClr val="515256"/>
                </a:solidFill>
                <a:latin typeface="Arial" panose="020B0604020202020204" pitchFamily="34" charset="0"/>
                <a:cs typeface="Arial" panose="020B0604020202020204" pitchFamily="34" charset="0"/>
              </a:rPr>
              <a:t>		to put us in a better position to adapt to the coming changes</a:t>
            </a:r>
            <a:r>
              <a:rPr lang="en-US" dirty="0" smtClean="0">
                <a:solidFill>
                  <a:srgbClr val="515256"/>
                </a:solidFill>
                <a:latin typeface="Arial" panose="020B0604020202020204" pitchFamily="34" charset="0"/>
                <a:cs typeface="Arial" panose="020B0604020202020204" pitchFamily="34" charset="0"/>
              </a:rPr>
              <a:t>. </a:t>
            </a:r>
          </a:p>
          <a:p>
            <a:pPr marL="0" indent="0" defTabSz="228600">
              <a:spcBef>
                <a:spcPct val="20000"/>
              </a:spcBef>
              <a:buClr>
                <a:srgbClr val="1070B8"/>
              </a:buClr>
              <a:buSzPct val="110000"/>
              <a:buFont typeface="Arial" panose="020B0604020202020204" pitchFamily="34" charset="0"/>
              <a:buNone/>
            </a:pPr>
            <a:r>
              <a:rPr lang="en-US" dirty="0" smtClean="0">
                <a:solidFill>
                  <a:srgbClr val="515256"/>
                </a:solidFill>
                <a:latin typeface="Arial" panose="020B0604020202020204" pitchFamily="34" charset="0"/>
                <a:cs typeface="Arial" panose="020B0604020202020204" pitchFamily="34" charset="0"/>
              </a:rPr>
              <a:t>	</a:t>
            </a:r>
          </a:p>
          <a:p>
            <a:pPr marL="0" indent="0" defTabSz="228600">
              <a:spcBef>
                <a:spcPct val="20000"/>
              </a:spcBef>
              <a:buClr>
                <a:srgbClr val="1070B8"/>
              </a:buClr>
              <a:buSzPct val="110000"/>
              <a:buFont typeface="Arial" panose="020B0604020202020204" pitchFamily="34" charset="0"/>
              <a:buNone/>
            </a:pPr>
            <a:r>
              <a:rPr lang="en-US" dirty="0" smtClean="0">
                <a:solidFill>
                  <a:srgbClr val="515256"/>
                </a:solidFill>
                <a:latin typeface="Arial" panose="020B0604020202020204" pitchFamily="34" charset="0"/>
                <a:cs typeface="Arial" panose="020B0604020202020204" pitchFamily="34" charset="0"/>
              </a:rPr>
              <a:t>Things</a:t>
            </a:r>
            <a:r>
              <a:rPr lang="en-US" baseline="0" dirty="0" smtClean="0">
                <a:solidFill>
                  <a:srgbClr val="515256"/>
                </a:solidFill>
                <a:latin typeface="Arial" panose="020B0604020202020204" pitchFamily="34" charset="0"/>
                <a:cs typeface="Arial" panose="020B0604020202020204" pitchFamily="34" charset="0"/>
              </a:rPr>
              <a:t> like:</a:t>
            </a:r>
          </a:p>
          <a:p>
            <a:pPr marL="0" indent="0" defTabSz="228600">
              <a:spcBef>
                <a:spcPct val="20000"/>
              </a:spcBef>
              <a:buClr>
                <a:srgbClr val="1070B8"/>
              </a:buClr>
              <a:buSzPct val="110000"/>
              <a:buFont typeface="Arial" panose="020B0604020202020204" pitchFamily="34" charset="0"/>
              <a:buNone/>
            </a:pPr>
            <a:r>
              <a:rPr lang="en-US" dirty="0" smtClean="0">
                <a:solidFill>
                  <a:srgbClr val="515256"/>
                </a:solidFill>
                <a:latin typeface="Arial" panose="020B0604020202020204" pitchFamily="34" charset="0"/>
                <a:cs typeface="Arial" panose="020B0604020202020204" pitchFamily="34" charset="0"/>
              </a:rPr>
              <a:t> </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Expanding</a:t>
            </a:r>
            <a:r>
              <a:rPr lang="en-US" baseline="0" dirty="0" smtClean="0">
                <a:solidFill>
                  <a:srgbClr val="515256"/>
                </a:solidFill>
                <a:latin typeface="Arial" panose="020B0604020202020204" pitchFamily="34" charset="0"/>
                <a:cs typeface="Arial" panose="020B0604020202020204" pitchFamily="34" charset="0"/>
              </a:rPr>
              <a:t> use of </a:t>
            </a:r>
            <a:r>
              <a:rPr lang="en-US" dirty="0" smtClean="0">
                <a:solidFill>
                  <a:srgbClr val="515256"/>
                </a:solidFill>
                <a:latin typeface="Arial" panose="020B0604020202020204" pitchFamily="34" charset="0"/>
                <a:cs typeface="Arial" panose="020B0604020202020204" pitchFamily="34" charset="0"/>
              </a:rPr>
              <a:t>Transit signal priority</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Providing arterial</a:t>
            </a:r>
            <a:r>
              <a:rPr lang="en-US" baseline="0" dirty="0" smtClean="0">
                <a:solidFill>
                  <a:srgbClr val="515256"/>
                </a:solidFill>
                <a:latin typeface="Arial" panose="020B0604020202020204" pitchFamily="34" charset="0"/>
                <a:cs typeface="Arial" panose="020B0604020202020204" pitchFamily="34" charset="0"/>
              </a:rPr>
              <a:t> </a:t>
            </a:r>
            <a:r>
              <a:rPr lang="en-US" dirty="0" smtClean="0">
                <a:solidFill>
                  <a:srgbClr val="515256"/>
                </a:solidFill>
                <a:latin typeface="Arial" panose="020B0604020202020204" pitchFamily="34" charset="0"/>
                <a:cs typeface="Arial" panose="020B0604020202020204" pitchFamily="34" charset="0"/>
              </a:rPr>
              <a:t>Travel time information and route guidance</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Pedestrian push button actuation and signal heads</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Sidewalk links to bus stops</a:t>
            </a:r>
          </a:p>
          <a:p>
            <a:pPr marL="800100" lvl="1" indent="-342900" defTabSz="228600">
              <a:spcBef>
                <a:spcPct val="20000"/>
              </a:spcBef>
              <a:buClr>
                <a:srgbClr val="1070B8"/>
              </a:buClr>
              <a:buSzPct val="110000"/>
              <a:buFont typeface="Arial" panose="020B0604020202020204" pitchFamily="34" charset="0"/>
              <a:buChar char="•"/>
            </a:pPr>
            <a:endParaRPr lang="en-US" dirty="0" smtClean="0">
              <a:solidFill>
                <a:srgbClr val="515256"/>
              </a:solidFill>
              <a:latin typeface="Arial" panose="020B0604020202020204" pitchFamily="34" charset="0"/>
              <a:cs typeface="Arial" panose="020B0604020202020204" pitchFamily="34" charset="0"/>
            </a:endParaRP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And other things that will improve transit access and connectivity to other modes</a:t>
            </a:r>
          </a:p>
        </p:txBody>
      </p:sp>
      <p:sp>
        <p:nvSpPr>
          <p:cNvPr id="4" name="Slide Number Placeholder 3"/>
          <p:cNvSpPr>
            <a:spLocks noGrp="1"/>
          </p:cNvSpPr>
          <p:nvPr>
            <p:ph type="sldNum" sz="quarter" idx="10"/>
          </p:nvPr>
        </p:nvSpPr>
        <p:spPr/>
        <p:txBody>
          <a:bodyPr/>
          <a:lstStyle/>
          <a:p>
            <a:fld id="{D3255270-97D0-4742-9CEA-FF4B9EC7976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68350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518" lvl="0" indent="-165518" algn="l">
              <a:buFont typeface="Arial" panose="020B0604020202020204" pitchFamily="34" charset="0"/>
              <a:buChar char="•"/>
            </a:pPr>
            <a:r>
              <a:rPr lang="en-US" sz="1200" dirty="0" smtClean="0">
                <a:latin typeface="Arial" panose="020B0604020202020204" pitchFamily="34" charset="0"/>
              </a:rPr>
              <a:t>Stakeholders in Cook and DuPage county believed there to be </a:t>
            </a:r>
          </a:p>
          <a:p>
            <a:pPr marL="0" lvl="0" indent="0" algn="l">
              <a:buFont typeface="Arial" panose="020B0604020202020204" pitchFamily="34" charset="0"/>
              <a:buNone/>
            </a:pPr>
            <a:r>
              <a:rPr lang="en-US" sz="1200" dirty="0" smtClean="0">
                <a:latin typeface="Arial" panose="020B0604020202020204" pitchFamily="34" charset="0"/>
              </a:rPr>
              <a:t>	some opportunities for transportation</a:t>
            </a:r>
            <a:r>
              <a:rPr lang="en-US" sz="1200" baseline="0" dirty="0" smtClean="0">
                <a:latin typeface="Arial" panose="020B0604020202020204" pitchFamily="34" charset="0"/>
              </a:rPr>
              <a:t> </a:t>
            </a:r>
            <a:r>
              <a:rPr lang="en-US" sz="1200" dirty="0" smtClean="0">
                <a:latin typeface="Arial" panose="020B0604020202020204" pitchFamily="34" charset="0"/>
              </a:rPr>
              <a:t>improvement.</a:t>
            </a:r>
          </a:p>
          <a:p>
            <a:pPr marL="0" lvl="0" indent="0" algn="l">
              <a:buFont typeface="Arial" panose="020B0604020202020204" pitchFamily="34" charset="0"/>
              <a:buNone/>
            </a:pPr>
            <a:endParaRPr lang="en-US" sz="1200" dirty="0" smtClean="0">
              <a:latin typeface="Arial" panose="020B0604020202020204" pitchFamily="34" charset="0"/>
            </a:endParaRPr>
          </a:p>
          <a:p>
            <a:pPr marL="165518" lvl="0" indent="-165518" algn="l">
              <a:buFont typeface="Arial" panose="020B0604020202020204" pitchFamily="34" charset="0"/>
              <a:buChar char="•"/>
            </a:pPr>
            <a:r>
              <a:rPr lang="en-US" sz="1200" dirty="0" smtClean="0">
                <a:latin typeface="Arial" panose="020B0604020202020204" pitchFamily="34" charset="0"/>
              </a:rPr>
              <a:t> Because of that interest,</a:t>
            </a:r>
            <a:r>
              <a:rPr lang="en-US" sz="1200" baseline="0" dirty="0" smtClean="0">
                <a:latin typeface="Arial" panose="020B0604020202020204" pitchFamily="34" charset="0"/>
              </a:rPr>
              <a:t> the </a:t>
            </a:r>
            <a:r>
              <a:rPr lang="en-US" sz="1200" dirty="0" smtClean="0">
                <a:latin typeface="Arial" panose="020B0604020202020204" pitchFamily="34" charset="0"/>
              </a:rPr>
              <a:t>Corridor </a:t>
            </a:r>
            <a:r>
              <a:rPr lang="en-US" sz="1200" dirty="0">
                <a:latin typeface="Arial" panose="020B0604020202020204" pitchFamily="34" charset="0"/>
              </a:rPr>
              <a:t>was one of several corridors </a:t>
            </a:r>
            <a:endParaRPr lang="en-US" sz="1200" dirty="0" smtClean="0">
              <a:latin typeface="Arial" panose="020B0604020202020204" pitchFamily="34" charset="0"/>
            </a:endParaRPr>
          </a:p>
          <a:p>
            <a:pPr marL="0" lvl="0" indent="0" algn="l">
              <a:buFont typeface="Arial" panose="020B0604020202020204" pitchFamily="34" charset="0"/>
              <a:buNone/>
            </a:pPr>
            <a:r>
              <a:rPr lang="en-US" sz="1200" dirty="0" smtClean="0">
                <a:latin typeface="Arial" panose="020B0604020202020204" pitchFamily="34" charset="0"/>
              </a:rPr>
              <a:t>	recommended </a:t>
            </a:r>
            <a:r>
              <a:rPr lang="en-US" sz="1200" dirty="0">
                <a:latin typeface="Arial" panose="020B0604020202020204" pitchFamily="34" charset="0"/>
              </a:rPr>
              <a:t>for multi-modal analysis in the 2003 Chicago Area Transportation Study (CATS) 2030 Regional </a:t>
            </a:r>
            <a:r>
              <a:rPr lang="en-US" sz="1200" dirty="0" smtClean="0">
                <a:latin typeface="Arial" panose="020B0604020202020204" pitchFamily="34" charset="0"/>
              </a:rPr>
              <a:t>	Transportation </a:t>
            </a:r>
            <a:r>
              <a:rPr lang="en-US" sz="1200" dirty="0">
                <a:latin typeface="Arial" panose="020B0604020202020204" pitchFamily="34" charset="0"/>
              </a:rPr>
              <a:t>Plan. </a:t>
            </a:r>
          </a:p>
          <a:p>
            <a:pPr marL="165518" lvl="0" indent="-165518" algn="l" defTabSz="441381">
              <a:buFont typeface="Arial" panose="020B0604020202020204" pitchFamily="34" charset="0"/>
              <a:buChar char="•"/>
            </a:pPr>
            <a:endParaRPr lang="en-US" sz="1200" dirty="0">
              <a:latin typeface="Arial" panose="020B0604020202020204" pitchFamily="34" charset="0"/>
            </a:endParaRPr>
          </a:p>
          <a:p>
            <a:pPr marL="165518" lvl="0" indent="-165518" algn="l" defTabSz="441381">
              <a:buFont typeface="Arial" panose="020B0604020202020204" pitchFamily="34" charset="0"/>
              <a:buChar char="•"/>
            </a:pPr>
            <a:r>
              <a:rPr lang="en-US" sz="1200" dirty="0">
                <a:latin typeface="Arial" panose="020B0604020202020204" pitchFamily="34" charset="0"/>
              </a:rPr>
              <a:t>The corridor includes the area bounded by the Kane-DuPage County Line on the west, IL 50 (Cicero Avenue) on the east, the Metra Milwaukee District Line on the north, and the Metra Burlington Northern Santa Fe on the south</a:t>
            </a:r>
            <a:r>
              <a:rPr lang="en-US" sz="1200" dirty="0" smtClean="0">
                <a:latin typeface="Arial" panose="020B0604020202020204" pitchFamily="34" charset="0"/>
              </a:rPr>
              <a:t>.</a:t>
            </a:r>
          </a:p>
          <a:p>
            <a:pPr marL="165518" lvl="0" indent="-165518" algn="l" defTabSz="441381">
              <a:buFont typeface="Arial" panose="020B0604020202020204" pitchFamily="34" charset="0"/>
              <a:buChar char="•"/>
            </a:pPr>
            <a:endParaRPr lang="en-US" sz="1200" dirty="0" smtClean="0">
              <a:latin typeface="Arial" panose="020B0604020202020204" pitchFamily="34" charset="0"/>
            </a:endParaRPr>
          </a:p>
          <a:p>
            <a:pPr marL="400050" lvl="0" indent="-171450" algn="l" defTabSz="228600">
              <a:spcBef>
                <a:spcPct val="20000"/>
              </a:spcBef>
              <a:buClr>
                <a:srgbClr val="1070B8"/>
              </a:buClr>
              <a:buSzPct val="110000"/>
              <a:buFont typeface="Arial" panose="020B0604020202020204" pitchFamily="34" charset="0"/>
              <a:buChar char="•"/>
            </a:pPr>
            <a:r>
              <a:rPr lang="en-US" sz="1200" dirty="0" smtClean="0">
                <a:solidFill>
                  <a:srgbClr val="515256"/>
                </a:solidFill>
                <a:latin typeface="Arial" panose="020B0604020202020204" pitchFamily="34" charset="0"/>
              </a:rPr>
              <a:t>Centered on I-290 and I-88 </a:t>
            </a:r>
          </a:p>
          <a:p>
            <a:pPr marL="400050" lvl="0" indent="-171450" algn="l" defTabSz="228600">
              <a:spcBef>
                <a:spcPct val="20000"/>
              </a:spcBef>
              <a:buClr>
                <a:srgbClr val="1070B8"/>
              </a:buClr>
              <a:buSzPct val="110000"/>
              <a:buFont typeface="Arial" panose="020B0604020202020204" pitchFamily="34" charset="0"/>
              <a:buChar char="•"/>
            </a:pPr>
            <a:r>
              <a:rPr lang="en-US" sz="1200" dirty="0" smtClean="0">
                <a:solidFill>
                  <a:srgbClr val="515256"/>
                </a:solidFill>
                <a:latin typeface="Arial" panose="020B0604020202020204" pitchFamily="34" charset="0"/>
              </a:rPr>
              <a:t>30 miles from Cicero Ave to Kane-DuPage Co Line</a:t>
            </a:r>
          </a:p>
          <a:p>
            <a:pPr marL="400050" lvl="0" indent="-171450" algn="l" defTabSz="228600">
              <a:spcBef>
                <a:spcPct val="20000"/>
              </a:spcBef>
              <a:buClr>
                <a:srgbClr val="1070B8"/>
              </a:buClr>
              <a:buSzPct val="110000"/>
              <a:buFont typeface="Arial" panose="020B0604020202020204" pitchFamily="34" charset="0"/>
              <a:buChar char="•"/>
            </a:pPr>
            <a:r>
              <a:rPr lang="en-US" sz="1200" dirty="0" smtClean="0">
                <a:solidFill>
                  <a:srgbClr val="515256"/>
                </a:solidFill>
                <a:latin typeface="Arial" panose="020B0604020202020204" pitchFamily="34" charset="0"/>
              </a:rPr>
              <a:t>300 square miles</a:t>
            </a:r>
          </a:p>
          <a:p>
            <a:pPr marL="400050" lvl="0" indent="-171450" algn="l" defTabSz="228600">
              <a:spcBef>
                <a:spcPct val="20000"/>
              </a:spcBef>
              <a:buClr>
                <a:srgbClr val="1070B8"/>
              </a:buClr>
              <a:buSzPct val="110000"/>
              <a:buFont typeface="Arial" panose="020B0604020202020204" pitchFamily="34" charset="0"/>
              <a:buChar char="•"/>
            </a:pPr>
            <a:r>
              <a:rPr lang="en-US" sz="1200" dirty="0" smtClean="0">
                <a:solidFill>
                  <a:srgbClr val="515256"/>
                </a:solidFill>
                <a:latin typeface="Arial" panose="020B0604020202020204" pitchFamily="34" charset="0"/>
              </a:rPr>
              <a:t>51 municipalities</a:t>
            </a:r>
          </a:p>
          <a:p>
            <a:pPr marL="400050" lvl="0" indent="-171450" algn="l" defTabSz="228600">
              <a:spcBef>
                <a:spcPct val="20000"/>
              </a:spcBef>
              <a:buClr>
                <a:srgbClr val="1070B8"/>
              </a:buClr>
              <a:buSzPct val="110000"/>
              <a:buFont typeface="Arial" panose="020B0604020202020204" pitchFamily="34" charset="0"/>
              <a:buChar char="•"/>
            </a:pPr>
            <a:r>
              <a:rPr lang="en-US" sz="1200" dirty="0" smtClean="0">
                <a:solidFill>
                  <a:srgbClr val="515256"/>
                </a:solidFill>
                <a:latin typeface="Arial" panose="020B0604020202020204" pitchFamily="34" charset="0"/>
              </a:rPr>
              <a:t>1.1 million people</a:t>
            </a:r>
          </a:p>
          <a:p>
            <a:pPr marL="400050" lvl="0" indent="-171450" algn="l" defTabSz="228600">
              <a:spcBef>
                <a:spcPct val="20000"/>
              </a:spcBef>
              <a:buClr>
                <a:srgbClr val="1070B8"/>
              </a:buClr>
              <a:buSzPct val="110000"/>
              <a:buFont typeface="Arial" panose="020B0604020202020204" pitchFamily="34" charset="0"/>
              <a:buChar char="•"/>
            </a:pPr>
            <a:r>
              <a:rPr lang="en-US" sz="1200" dirty="0" smtClean="0">
                <a:solidFill>
                  <a:srgbClr val="515256"/>
                </a:solidFill>
                <a:latin typeface="Arial" panose="020B0604020202020204" pitchFamily="34" charset="0"/>
              </a:rPr>
              <a:t>750,000 jobs</a:t>
            </a:r>
          </a:p>
          <a:p>
            <a:pPr marL="400050" lvl="0" indent="-171450" algn="l" defTabSz="228600">
              <a:spcBef>
                <a:spcPct val="20000"/>
              </a:spcBef>
              <a:buClr>
                <a:srgbClr val="1070B8"/>
              </a:buClr>
              <a:buSzPct val="110000"/>
              <a:buFont typeface="Arial" panose="020B0604020202020204" pitchFamily="34" charset="0"/>
              <a:buChar char="•"/>
            </a:pPr>
            <a:r>
              <a:rPr lang="en-US" sz="1200" dirty="0" smtClean="0">
                <a:solidFill>
                  <a:srgbClr val="515256"/>
                </a:solidFill>
                <a:latin typeface="Arial" panose="020B0604020202020204" pitchFamily="34" charset="0"/>
              </a:rPr>
              <a:t>800,000 work trips a day</a:t>
            </a:r>
          </a:p>
          <a:p>
            <a:pPr marL="400050" lvl="0" indent="-171450" algn="l" defTabSz="228600">
              <a:spcBef>
                <a:spcPct val="20000"/>
              </a:spcBef>
              <a:buClr>
                <a:srgbClr val="1070B8"/>
              </a:buClr>
              <a:buSzPct val="110000"/>
              <a:buFont typeface="Arial" panose="020B0604020202020204" pitchFamily="34" charset="0"/>
              <a:buChar char="•"/>
            </a:pPr>
            <a:r>
              <a:rPr lang="en-US" sz="1200" dirty="0" smtClean="0">
                <a:solidFill>
                  <a:srgbClr val="515256"/>
                </a:solidFill>
                <a:latin typeface="Arial" panose="020B0604020202020204" pitchFamily="34" charset="0"/>
              </a:rPr>
              <a:t>65,000 pass-though trips</a:t>
            </a:r>
          </a:p>
          <a:p>
            <a:pPr marL="400050" lvl="0" indent="-171450" algn="l" defTabSz="228600">
              <a:spcBef>
                <a:spcPct val="20000"/>
              </a:spcBef>
              <a:buClr>
                <a:srgbClr val="1070B8"/>
              </a:buClr>
              <a:buSzPct val="110000"/>
              <a:buFont typeface="Arial" panose="020B0604020202020204" pitchFamily="34" charset="0"/>
              <a:buChar char="•"/>
            </a:pPr>
            <a:endParaRPr lang="en-US" sz="1200" dirty="0" smtClean="0">
              <a:solidFill>
                <a:srgbClr val="515256"/>
              </a:solidFill>
              <a:latin typeface="Arial" panose="020B0604020202020204" pitchFamily="34" charset="0"/>
            </a:endParaRPr>
          </a:p>
          <a:p>
            <a:pPr marL="400050" lvl="0" indent="-171450" algn="l" defTabSz="228600">
              <a:spcBef>
                <a:spcPct val="20000"/>
              </a:spcBef>
              <a:buClr>
                <a:srgbClr val="1070B8"/>
              </a:buClr>
              <a:buSzPct val="110000"/>
              <a:buFont typeface="Arial" panose="020B0604020202020204" pitchFamily="34" charset="0"/>
              <a:buChar char="•"/>
            </a:pPr>
            <a:r>
              <a:rPr lang="en-US" sz="1200" dirty="0" smtClean="0">
                <a:solidFill>
                  <a:srgbClr val="515256"/>
                </a:solidFill>
                <a:latin typeface="Arial" panose="020B0604020202020204" pitchFamily="34" charset="0"/>
              </a:rPr>
              <a:t>Goal of the study was</a:t>
            </a:r>
            <a:r>
              <a:rPr lang="en-US" sz="1200" baseline="0" dirty="0" smtClean="0">
                <a:solidFill>
                  <a:srgbClr val="515256"/>
                </a:solidFill>
                <a:latin typeface="Arial" panose="020B0604020202020204" pitchFamily="34" charset="0"/>
              </a:rPr>
              <a:t> to i</a:t>
            </a:r>
            <a:r>
              <a:rPr lang="en-US" sz="1200" dirty="0" smtClean="0">
                <a:solidFill>
                  <a:srgbClr val="515256"/>
                </a:solidFill>
                <a:latin typeface="Arial" panose="020B0604020202020204" pitchFamily="34" charset="0"/>
              </a:rPr>
              <a:t>dentify effective and sustainable transportation solutions for this corridor</a:t>
            </a:r>
          </a:p>
          <a:p>
            <a:pPr marL="165518" lvl="0" indent="-165518" algn="l" defTabSz="441381">
              <a:buFont typeface="Arial" panose="020B0604020202020204" pitchFamily="34" charset="0"/>
              <a:buChar char="•"/>
            </a:pPr>
            <a:endParaRPr lang="en-US" sz="1200" dirty="0">
              <a:latin typeface="Arial" panose="020B0604020202020204" pitchFamily="34" charset="0"/>
            </a:endParaRPr>
          </a:p>
          <a:p>
            <a:pPr marL="165518" lvl="0" indent="-165518" algn="l">
              <a:buFont typeface="Arial" panose="020B0604020202020204" pitchFamily="34" charset="0"/>
              <a:buChar char="•"/>
            </a:pPr>
            <a:endParaRPr lang="en-US" sz="1200" dirty="0">
              <a:latin typeface="Arial" panose="020B0604020202020204" pitchFamily="34" charset="0"/>
            </a:endParaRPr>
          </a:p>
          <a:p>
            <a:endParaRPr lang="en-US" sz="12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3255270-97D0-4742-9CEA-FF4B9EC7976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68350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Cook DuPage Corridor Study was lead by the Regional Transportation Authority (RTA)  </a:t>
            </a:r>
            <a:endParaRPr lang="en-US" sz="1100" dirty="0" smtClean="0"/>
          </a:p>
          <a:p>
            <a:r>
              <a:rPr lang="en-US" sz="1100" dirty="0" smtClean="0"/>
              <a:t>in </a:t>
            </a:r>
            <a:r>
              <a:rPr lang="en-US" sz="1100" dirty="0"/>
              <a:t>cooperation with the Illinois Department of Transportation (IDOT), </a:t>
            </a:r>
            <a:endParaRPr lang="en-US" sz="1100" dirty="0" smtClean="0"/>
          </a:p>
          <a:p>
            <a:r>
              <a:rPr lang="en-US" sz="1100" dirty="0" smtClean="0"/>
              <a:t>the </a:t>
            </a:r>
            <a:r>
              <a:rPr lang="en-US" sz="1100" dirty="0"/>
              <a:t>Illinois State Toll Highway Authority (ISTHA</a:t>
            </a:r>
            <a:r>
              <a:rPr lang="en-US" sz="1100" dirty="0" smtClean="0"/>
              <a:t>), Chicago </a:t>
            </a:r>
            <a:r>
              <a:rPr lang="en-US" sz="1100" dirty="0"/>
              <a:t>Metropolitan Agency for Planning (CMAP), </a:t>
            </a:r>
            <a:endParaRPr lang="en-US" sz="1100" dirty="0" smtClean="0"/>
          </a:p>
          <a:p>
            <a:r>
              <a:rPr lang="en-US" sz="1100" dirty="0" smtClean="0"/>
              <a:t>Chicago </a:t>
            </a:r>
            <a:r>
              <a:rPr lang="en-US" sz="1100" dirty="0"/>
              <a:t>Transit Authority (CTA), Metra and Pace, Cook and DuPage counties, and the many communities in the study area.</a:t>
            </a:r>
          </a:p>
          <a:p>
            <a:endParaRPr lang="en-US" sz="1100" dirty="0"/>
          </a:p>
          <a:p>
            <a:r>
              <a:rPr lang="en-US" sz="1100" dirty="0"/>
              <a:t>It was a collaborative </a:t>
            </a:r>
            <a:r>
              <a:rPr lang="en-US" sz="1100" dirty="0" smtClean="0"/>
              <a:t>transportation </a:t>
            </a:r>
            <a:r>
              <a:rPr lang="en-US" sz="1100" dirty="0"/>
              <a:t>planning effort to identify, </a:t>
            </a:r>
            <a:endParaRPr lang="en-US" sz="1100" dirty="0" smtClean="0"/>
          </a:p>
          <a:p>
            <a:r>
              <a:rPr lang="en-US" sz="1100" dirty="0" smtClean="0"/>
              <a:t>develop </a:t>
            </a:r>
            <a:r>
              <a:rPr lang="en-US" sz="1100" dirty="0"/>
              <a:t>and </a:t>
            </a:r>
            <a:r>
              <a:rPr lang="en-US" sz="1100" dirty="0" smtClean="0"/>
              <a:t>recommend </a:t>
            </a:r>
            <a:r>
              <a:rPr lang="en-US" sz="1100" dirty="0"/>
              <a:t>long </a:t>
            </a:r>
            <a:r>
              <a:rPr lang="en-US" sz="1100" dirty="0" smtClean="0"/>
              <a:t>range, </a:t>
            </a:r>
          </a:p>
          <a:p>
            <a:r>
              <a:rPr lang="en-US" sz="1100" dirty="0" smtClean="0"/>
              <a:t>major MULTI_MODAL transportation investments</a:t>
            </a:r>
          </a:p>
          <a:p>
            <a:r>
              <a:rPr lang="en-US" sz="1100" dirty="0" smtClean="0"/>
              <a:t>to </a:t>
            </a:r>
            <a:r>
              <a:rPr lang="en-US" sz="1100" dirty="0"/>
              <a:t>improve mobility in this heavily-traveled portion of our region</a:t>
            </a:r>
            <a:r>
              <a:rPr lang="en-US" sz="1100" dirty="0" smtClean="0"/>
              <a:t>.</a:t>
            </a:r>
          </a:p>
          <a:p>
            <a:endParaRPr lang="en-US" sz="1100" dirty="0"/>
          </a:p>
          <a:p>
            <a:r>
              <a:rPr lang="en-US" sz="1100" b="0" dirty="0"/>
              <a:t>The </a:t>
            </a:r>
            <a:r>
              <a:rPr lang="en-US" sz="1100" b="0" dirty="0" smtClean="0"/>
              <a:t>resulting vision </a:t>
            </a:r>
            <a:r>
              <a:rPr lang="en-US" sz="1100" b="0" dirty="0"/>
              <a:t>is comprised of two distinct components:</a:t>
            </a:r>
          </a:p>
          <a:p>
            <a:pPr marL="228600" indent="-228600">
              <a:buAutoNum type="arabicParenBoth"/>
            </a:pPr>
            <a:r>
              <a:rPr lang="en-US" sz="1100" b="0" dirty="0" smtClean="0"/>
              <a:t>Potential</a:t>
            </a:r>
            <a:r>
              <a:rPr lang="en-US" sz="1100" b="0" baseline="0" dirty="0" smtClean="0"/>
              <a:t> </a:t>
            </a:r>
            <a:r>
              <a:rPr lang="en-US" sz="1100" b="0" dirty="0" smtClean="0"/>
              <a:t>proposed </a:t>
            </a:r>
            <a:r>
              <a:rPr lang="en-US" sz="1100" b="0" dirty="0"/>
              <a:t>major capital investments </a:t>
            </a:r>
            <a:endParaRPr lang="en-US" sz="1100" b="0" dirty="0" smtClean="0"/>
          </a:p>
          <a:p>
            <a:pPr marL="0" indent="0">
              <a:buNone/>
            </a:pPr>
            <a:r>
              <a:rPr lang="en-US" sz="1100" b="0" dirty="0" smtClean="0"/>
              <a:t>	Like a potential CTA Blue Line Extension to Oak Brook</a:t>
            </a:r>
          </a:p>
          <a:p>
            <a:pPr marL="0" indent="0">
              <a:buNone/>
            </a:pPr>
            <a:r>
              <a:rPr lang="en-US" sz="1100" b="0" dirty="0" smtClean="0"/>
              <a:t>	As well</a:t>
            </a:r>
            <a:r>
              <a:rPr lang="en-US" sz="1100" b="0" baseline="0" dirty="0" smtClean="0"/>
              <a:t> as additional capacity on I-290</a:t>
            </a:r>
            <a:r>
              <a:rPr lang="en-US" sz="1100" b="0" dirty="0" smtClean="0"/>
              <a:t>  </a:t>
            </a:r>
            <a:endParaRPr lang="en-US" sz="1100" b="0" dirty="0"/>
          </a:p>
          <a:p>
            <a:r>
              <a:rPr lang="en-US" sz="1100" b="0" dirty="0"/>
              <a:t>(2) A set of relatively less capital-intensive network enhancements </a:t>
            </a:r>
            <a:endParaRPr lang="en-US" sz="1100" b="0" dirty="0" smtClean="0"/>
          </a:p>
          <a:p>
            <a:r>
              <a:rPr lang="en-US" sz="1100" b="0" dirty="0" smtClean="0"/>
              <a:t>	like improving traffic signal interconnections</a:t>
            </a:r>
          </a:p>
          <a:p>
            <a:r>
              <a:rPr lang="en-US" sz="1100" b="0" dirty="0" smtClean="0"/>
              <a:t>	transit signal priority</a:t>
            </a:r>
          </a:p>
          <a:p>
            <a:r>
              <a:rPr lang="en-US" sz="1100" b="0" dirty="0" smtClean="0"/>
              <a:t>	Dynamic</a:t>
            </a:r>
            <a:r>
              <a:rPr lang="en-US" sz="1100" b="0" baseline="0" dirty="0" smtClean="0"/>
              <a:t> Message Boards with travel times and route guidance</a:t>
            </a:r>
          </a:p>
          <a:p>
            <a:r>
              <a:rPr lang="en-US" sz="1100" b="0" baseline="0" dirty="0" smtClean="0"/>
              <a:t>	Improved transit access linkages</a:t>
            </a:r>
          </a:p>
          <a:p>
            <a:endParaRPr lang="en-US" sz="1100" b="0" baseline="0" dirty="0" smtClean="0"/>
          </a:p>
          <a:p>
            <a:r>
              <a:rPr lang="en-US" sz="1100" b="0" baseline="0" dirty="0" smtClean="0"/>
              <a:t>The goal here was to make the existing routes better or SMARTER!</a:t>
            </a:r>
            <a:endParaRPr lang="en-US" sz="1100" b="0" dirty="0" smtClean="0"/>
          </a:p>
          <a:p>
            <a:r>
              <a:rPr lang="en-US" sz="1100" b="0" dirty="0" smtClean="0"/>
              <a:t>	</a:t>
            </a:r>
          </a:p>
          <a:p>
            <a:r>
              <a:rPr lang="en-US" sz="1100" b="0" dirty="0" smtClean="0"/>
              <a:t>The report identified 46 candidate arterial corridors for consideration</a:t>
            </a:r>
            <a:r>
              <a:rPr lang="en-US" sz="1100" b="0" baseline="0" dirty="0" smtClean="0"/>
              <a:t> for network enhancements</a:t>
            </a:r>
            <a:endParaRPr lang="en-US" sz="1100" b="0" dirty="0"/>
          </a:p>
        </p:txBody>
      </p:sp>
      <p:sp>
        <p:nvSpPr>
          <p:cNvPr id="4" name="Slide Number Placeholder 3"/>
          <p:cNvSpPr>
            <a:spLocks noGrp="1"/>
          </p:cNvSpPr>
          <p:nvPr>
            <p:ph type="sldNum" sz="quarter" idx="10"/>
          </p:nvPr>
        </p:nvSpPr>
        <p:spPr/>
        <p:txBody>
          <a:bodyPr/>
          <a:lstStyle/>
          <a:p>
            <a:fld id="{D3255270-97D0-4742-9CEA-FF4B9EC7976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683501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Bullets">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804671" y="607717"/>
            <a:ext cx="7543800" cy="982976"/>
          </a:xfrm>
          <a:prstGeom prst="rect">
            <a:avLst/>
          </a:prstGeom>
        </p:spPr>
        <p:txBody>
          <a:bodyPr lIns="0" tIns="0" rIns="0" bIns="0">
            <a:noAutofit/>
          </a:bodyPr>
          <a:lstStyle>
            <a:lvl1pPr>
              <a:defRPr sz="4800" b="0" i="0">
                <a:solidFill>
                  <a:srgbClr val="1070B8"/>
                </a:solidFill>
                <a:latin typeface="Arial Narrow"/>
                <a:cs typeface="Arial Narrow"/>
              </a:defRPr>
            </a:lvl1pPr>
          </a:lstStyle>
          <a:p>
            <a:pPr lvl="0"/>
            <a:r>
              <a:rPr lang="en-US" dirty="0"/>
              <a:t>TITLE TEXT</a:t>
            </a:r>
          </a:p>
        </p:txBody>
      </p:sp>
      <p:sp>
        <p:nvSpPr>
          <p:cNvPr id="26" name="Content Placeholder 24"/>
          <p:cNvSpPr>
            <a:spLocks noGrp="1"/>
          </p:cNvSpPr>
          <p:nvPr>
            <p:ph sz="quarter" idx="22"/>
          </p:nvPr>
        </p:nvSpPr>
        <p:spPr>
          <a:xfrm>
            <a:off x="804672" y="1782204"/>
            <a:ext cx="7543800" cy="4119152"/>
          </a:xfrm>
          <a:prstGeom prst="rect">
            <a:avLst/>
          </a:prstGeom>
        </p:spPr>
        <p:txBody>
          <a:bodyPr lIns="0" tIns="0" rIns="0" bIns="0">
            <a:noAutofit/>
          </a:bodyPr>
          <a:lstStyle>
            <a:lvl1pPr>
              <a:spcAft>
                <a:spcPts val="600"/>
              </a:spcAft>
              <a:buClr>
                <a:srgbClr val="1070B8"/>
              </a:buClr>
              <a:defRPr sz="1500" b="0" i="0" baseline="0">
                <a:latin typeface="Arial"/>
                <a:cs typeface="Arial"/>
              </a:defRPr>
            </a:lvl1pPr>
            <a:lvl2pPr>
              <a:spcAft>
                <a:spcPts val="600"/>
              </a:spcAft>
              <a:defRPr baseline="0"/>
            </a:lvl2pPr>
            <a:lvl3pPr>
              <a:spcAft>
                <a:spcPts val="600"/>
              </a:spcAft>
              <a:defRPr/>
            </a:lvl3pPr>
            <a:lvl4pPr>
              <a:spcAft>
                <a:spcPts val="600"/>
              </a:spcAft>
              <a:defRPr/>
            </a:lvl4pPr>
          </a:lstStyle>
          <a:p>
            <a:pPr lvl="0"/>
            <a:r>
              <a:rPr lang="en-US" dirty="0"/>
              <a:t>Click to edit Master text styles</a:t>
            </a:r>
          </a:p>
        </p:txBody>
      </p:sp>
      <p:sp>
        <p:nvSpPr>
          <p:cNvPr id="14" name="TextBox 13">
            <a:hlinkClick r:id="" action="ppaction://noaction"/>
          </p:cNvPr>
          <p:cNvSpPr txBox="1"/>
          <p:nvPr userDrawn="1"/>
        </p:nvSpPr>
        <p:spPr>
          <a:xfrm>
            <a:off x="437669" y="4764800"/>
            <a:ext cx="743080"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
        <p:nvSpPr>
          <p:cNvPr id="3" name="Rectangle 2"/>
          <p:cNvSpPr/>
          <p:nvPr userDrawn="1"/>
        </p:nvSpPr>
        <p:spPr>
          <a:xfrm>
            <a:off x="2638323" y="6104194"/>
            <a:ext cx="753806" cy="55716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hlinkClick r:id="" action="ppaction://noaction"/>
          </p:cNvPr>
          <p:cNvSpPr txBox="1"/>
          <p:nvPr userDrawn="1"/>
        </p:nvSpPr>
        <p:spPr>
          <a:xfrm>
            <a:off x="3637935" y="6116735"/>
            <a:ext cx="803846"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
        <p:nvSpPr>
          <p:cNvPr id="9" name="TextBox 8">
            <a:hlinkClick r:id="" action="ppaction://noaction"/>
          </p:cNvPr>
          <p:cNvSpPr txBox="1"/>
          <p:nvPr userDrawn="1"/>
        </p:nvSpPr>
        <p:spPr>
          <a:xfrm>
            <a:off x="4739481" y="6116735"/>
            <a:ext cx="743080"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
        <p:nvSpPr>
          <p:cNvPr id="10" name="TextBox 9">
            <a:hlinkClick r:id="" action="ppaction://noaction"/>
          </p:cNvPr>
          <p:cNvSpPr txBox="1"/>
          <p:nvPr userDrawn="1"/>
        </p:nvSpPr>
        <p:spPr>
          <a:xfrm>
            <a:off x="5786457" y="6116735"/>
            <a:ext cx="743080"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Tree>
    <p:extLst>
      <p:ext uri="{BB962C8B-B14F-4D97-AF65-F5344CB8AC3E}">
        <p14:creationId xmlns:p14="http://schemas.microsoft.com/office/powerpoint/2010/main" val="414956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Burns&amp;McDonnell_Horiz_Reversed.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67520" y="1808114"/>
            <a:ext cx="6318784" cy="948826"/>
          </a:xfrm>
          <a:prstGeom prst="rect">
            <a:avLst/>
          </a:prstGeom>
        </p:spPr>
      </p:pic>
    </p:spTree>
    <p:extLst>
      <p:ext uri="{BB962C8B-B14F-4D97-AF65-F5344CB8AC3E}">
        <p14:creationId xmlns:p14="http://schemas.microsoft.com/office/powerpoint/2010/main" val="2339721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722313" y="2253800"/>
            <a:ext cx="7772400" cy="1362075"/>
          </a:xfrm>
          <a:prstGeom prst="rect">
            <a:avLst/>
          </a:prstGeom>
        </p:spPr>
        <p:txBody>
          <a:bodyPr lIns="91440" tIns="45720" rIns="91440" bIns="45720" anchor="t"/>
          <a:lstStyle>
            <a:lvl1pPr algn="ctr">
              <a:defRPr sz="6000" b="1" i="0" cap="all">
                <a:solidFill>
                  <a:schemeClr val="bg1"/>
                </a:solidFill>
                <a:latin typeface="Arial"/>
                <a:cs typeface="Arial"/>
              </a:defRPr>
            </a:lvl1pPr>
          </a:lstStyle>
          <a:p>
            <a:r>
              <a:rPr lang="en-US" dirty="0"/>
              <a:t>TITLE GOES HERE</a:t>
            </a:r>
          </a:p>
        </p:txBody>
      </p:sp>
      <p:pic>
        <p:nvPicPr>
          <p:cNvPr id="9" name="Picture 8" descr="Burns&amp;McDonnell_Horiz_Reversed.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7023" y="5852622"/>
            <a:ext cx="3019580" cy="453419"/>
          </a:xfrm>
          <a:prstGeom prst="rect">
            <a:avLst/>
          </a:prstGeom>
        </p:spPr>
      </p:pic>
    </p:spTree>
    <p:extLst>
      <p:ext uri="{BB962C8B-B14F-4D97-AF65-F5344CB8AC3E}">
        <p14:creationId xmlns:p14="http://schemas.microsoft.com/office/powerpoint/2010/main" val="2301758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10/12/2017</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7333891-D5E7-4C7B-BF1D-E855E53CB5A8}" type="slidenum">
              <a:rPr lang="en-US" smtClean="0"/>
              <a:t>‹#›</a:t>
            </a:fld>
            <a:endParaRPr 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Header+Bullets">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804671" y="607717"/>
            <a:ext cx="7543800" cy="982976"/>
          </a:xfrm>
          <a:prstGeom prst="rect">
            <a:avLst/>
          </a:prstGeom>
        </p:spPr>
        <p:txBody>
          <a:bodyPr lIns="0" tIns="0" rIns="0" bIns="0">
            <a:noAutofit/>
          </a:bodyPr>
          <a:lstStyle>
            <a:lvl1pPr>
              <a:defRPr sz="4800" b="0" i="0">
                <a:solidFill>
                  <a:srgbClr val="1070B8"/>
                </a:solidFill>
                <a:latin typeface="Arial Narrow"/>
                <a:cs typeface="Arial Narrow"/>
              </a:defRPr>
            </a:lvl1pPr>
          </a:lstStyle>
          <a:p>
            <a:pPr lvl="0"/>
            <a:r>
              <a:rPr lang="en-US" dirty="0"/>
              <a:t>TITLE TEXT</a:t>
            </a:r>
          </a:p>
        </p:txBody>
      </p:sp>
      <p:sp>
        <p:nvSpPr>
          <p:cNvPr id="26" name="Content Placeholder 24"/>
          <p:cNvSpPr>
            <a:spLocks noGrp="1"/>
          </p:cNvSpPr>
          <p:nvPr>
            <p:ph sz="quarter" idx="22"/>
          </p:nvPr>
        </p:nvSpPr>
        <p:spPr>
          <a:xfrm>
            <a:off x="804672" y="1782204"/>
            <a:ext cx="7543800" cy="4119152"/>
          </a:xfrm>
          <a:prstGeom prst="rect">
            <a:avLst/>
          </a:prstGeom>
        </p:spPr>
        <p:txBody>
          <a:bodyPr lIns="0" tIns="0" rIns="0" bIns="0">
            <a:noAutofit/>
          </a:bodyPr>
          <a:lstStyle>
            <a:lvl1pPr>
              <a:spcAft>
                <a:spcPts val="600"/>
              </a:spcAft>
              <a:buClr>
                <a:srgbClr val="1070B8"/>
              </a:buClr>
              <a:defRPr sz="1500" b="0" i="0" baseline="0">
                <a:latin typeface="Arial"/>
                <a:cs typeface="Arial"/>
              </a:defRPr>
            </a:lvl1pPr>
            <a:lvl2pPr>
              <a:spcAft>
                <a:spcPts val="600"/>
              </a:spcAft>
              <a:defRPr baseline="0"/>
            </a:lvl2pPr>
            <a:lvl3pPr>
              <a:spcAft>
                <a:spcPts val="600"/>
              </a:spcAft>
              <a:defRPr/>
            </a:lvl3pPr>
            <a:lvl4pPr>
              <a:spcAft>
                <a:spcPts val="600"/>
              </a:spcAft>
              <a:defRPr/>
            </a:lvl4pPr>
          </a:lstStyle>
          <a:p>
            <a:pPr lvl="0"/>
            <a:r>
              <a:rPr lang="en-US" dirty="0"/>
              <a:t>Click to edit Master text styles</a:t>
            </a:r>
          </a:p>
        </p:txBody>
      </p:sp>
      <p:sp>
        <p:nvSpPr>
          <p:cNvPr id="5" name="TextBox 4">
            <a:hlinkClick r:id="" action="ppaction://noaction"/>
          </p:cNvPr>
          <p:cNvSpPr txBox="1"/>
          <p:nvPr userDrawn="1"/>
        </p:nvSpPr>
        <p:spPr>
          <a:xfrm>
            <a:off x="2651725" y="6116735"/>
            <a:ext cx="743080"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
        <p:nvSpPr>
          <p:cNvPr id="7" name="TextBox 6">
            <a:hlinkClick r:id="" action="ppaction://noaction"/>
          </p:cNvPr>
          <p:cNvSpPr txBox="1"/>
          <p:nvPr userDrawn="1"/>
        </p:nvSpPr>
        <p:spPr>
          <a:xfrm>
            <a:off x="4739481" y="6116735"/>
            <a:ext cx="743080"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
        <p:nvSpPr>
          <p:cNvPr id="8" name="TextBox 7">
            <a:hlinkClick r:id="" action="ppaction://noaction"/>
          </p:cNvPr>
          <p:cNvSpPr txBox="1"/>
          <p:nvPr userDrawn="1"/>
        </p:nvSpPr>
        <p:spPr>
          <a:xfrm>
            <a:off x="5786457" y="6116735"/>
            <a:ext cx="743080"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Tree>
    <p:extLst>
      <p:ext uri="{BB962C8B-B14F-4D97-AF65-F5344CB8AC3E}">
        <p14:creationId xmlns:p14="http://schemas.microsoft.com/office/powerpoint/2010/main" val="2919525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er+Bullets">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804671" y="607717"/>
            <a:ext cx="7543800" cy="982976"/>
          </a:xfrm>
          <a:prstGeom prst="rect">
            <a:avLst/>
          </a:prstGeom>
        </p:spPr>
        <p:txBody>
          <a:bodyPr lIns="0" tIns="0" rIns="0" bIns="0">
            <a:noAutofit/>
          </a:bodyPr>
          <a:lstStyle>
            <a:lvl1pPr>
              <a:defRPr sz="4800" b="0" i="0">
                <a:solidFill>
                  <a:srgbClr val="1070B8"/>
                </a:solidFill>
                <a:latin typeface="Arial Narrow"/>
                <a:cs typeface="Arial Narrow"/>
              </a:defRPr>
            </a:lvl1pPr>
          </a:lstStyle>
          <a:p>
            <a:pPr lvl="0"/>
            <a:r>
              <a:rPr lang="en-US" dirty="0"/>
              <a:t>TITLE TEXT</a:t>
            </a:r>
          </a:p>
        </p:txBody>
      </p:sp>
      <p:sp>
        <p:nvSpPr>
          <p:cNvPr id="26" name="Content Placeholder 24"/>
          <p:cNvSpPr>
            <a:spLocks noGrp="1"/>
          </p:cNvSpPr>
          <p:nvPr>
            <p:ph sz="quarter" idx="22"/>
          </p:nvPr>
        </p:nvSpPr>
        <p:spPr>
          <a:xfrm>
            <a:off x="804672" y="1782204"/>
            <a:ext cx="7543800" cy="4119152"/>
          </a:xfrm>
          <a:prstGeom prst="rect">
            <a:avLst/>
          </a:prstGeom>
        </p:spPr>
        <p:txBody>
          <a:bodyPr lIns="0" tIns="0" rIns="0" bIns="0">
            <a:noAutofit/>
          </a:bodyPr>
          <a:lstStyle>
            <a:lvl1pPr>
              <a:spcAft>
                <a:spcPts val="600"/>
              </a:spcAft>
              <a:buClr>
                <a:srgbClr val="1070B8"/>
              </a:buClr>
              <a:defRPr sz="1500" b="0" i="0" baseline="0">
                <a:latin typeface="Arial"/>
                <a:cs typeface="Arial"/>
              </a:defRPr>
            </a:lvl1pPr>
            <a:lvl2pPr>
              <a:spcAft>
                <a:spcPts val="600"/>
              </a:spcAft>
              <a:defRPr baseline="0"/>
            </a:lvl2pPr>
            <a:lvl3pPr>
              <a:spcAft>
                <a:spcPts val="600"/>
              </a:spcAft>
              <a:defRPr/>
            </a:lvl3pPr>
            <a:lvl4pPr>
              <a:spcAft>
                <a:spcPts val="600"/>
              </a:spcAft>
              <a:defRPr/>
            </a:lvl4pPr>
          </a:lstStyle>
          <a:p>
            <a:pPr lvl="0"/>
            <a:r>
              <a:rPr lang="en-US" dirty="0"/>
              <a:t>Click to edit Master text styles</a:t>
            </a:r>
          </a:p>
        </p:txBody>
      </p:sp>
      <p:sp>
        <p:nvSpPr>
          <p:cNvPr id="14" name="TextBox 13">
            <a:hlinkClick r:id="" action="ppaction://noaction"/>
          </p:cNvPr>
          <p:cNvSpPr txBox="1"/>
          <p:nvPr userDrawn="1"/>
        </p:nvSpPr>
        <p:spPr>
          <a:xfrm>
            <a:off x="437669" y="4764800"/>
            <a:ext cx="743080"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
        <p:nvSpPr>
          <p:cNvPr id="3" name="Rectangle 2"/>
          <p:cNvSpPr/>
          <p:nvPr userDrawn="1"/>
        </p:nvSpPr>
        <p:spPr>
          <a:xfrm>
            <a:off x="2638323" y="6104194"/>
            <a:ext cx="753806" cy="55716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hlinkClick r:id="" action="ppaction://noaction"/>
          </p:cNvPr>
          <p:cNvSpPr txBox="1"/>
          <p:nvPr userDrawn="1"/>
        </p:nvSpPr>
        <p:spPr>
          <a:xfrm>
            <a:off x="3637935" y="6116735"/>
            <a:ext cx="803846"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
        <p:nvSpPr>
          <p:cNvPr id="9" name="TextBox 8">
            <a:hlinkClick r:id="" action="ppaction://noaction"/>
          </p:cNvPr>
          <p:cNvSpPr txBox="1"/>
          <p:nvPr userDrawn="1"/>
        </p:nvSpPr>
        <p:spPr>
          <a:xfrm>
            <a:off x="4739481" y="6116735"/>
            <a:ext cx="743080"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
        <p:nvSpPr>
          <p:cNvPr id="10" name="TextBox 9">
            <a:hlinkClick r:id="" action="ppaction://noaction"/>
          </p:cNvPr>
          <p:cNvSpPr txBox="1"/>
          <p:nvPr userDrawn="1"/>
        </p:nvSpPr>
        <p:spPr>
          <a:xfrm>
            <a:off x="5786457" y="6116735"/>
            <a:ext cx="743080"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Tree>
    <p:extLst>
      <p:ext uri="{BB962C8B-B14F-4D97-AF65-F5344CB8AC3E}">
        <p14:creationId xmlns:p14="http://schemas.microsoft.com/office/powerpoint/2010/main" val="130798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Header+Bullets">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804671" y="607717"/>
            <a:ext cx="7543800" cy="982976"/>
          </a:xfrm>
          <a:prstGeom prst="rect">
            <a:avLst/>
          </a:prstGeom>
        </p:spPr>
        <p:txBody>
          <a:bodyPr lIns="0" tIns="0" rIns="0" bIns="0">
            <a:noAutofit/>
          </a:bodyPr>
          <a:lstStyle>
            <a:lvl1pPr>
              <a:defRPr sz="4800">
                <a:solidFill>
                  <a:srgbClr val="1070B8"/>
                </a:solidFill>
                <a:latin typeface="Arial Narrow" panose="020B0606020202030204" pitchFamily="34" charset="0"/>
                <a:cs typeface="Arial" panose="020B0604020202020204" pitchFamily="34" charset="0"/>
              </a:defRPr>
            </a:lvl1pPr>
          </a:lstStyle>
          <a:p>
            <a:pPr lvl="0"/>
            <a:r>
              <a:rPr lang="en-US" dirty="0"/>
              <a:t>TITLE TEXT</a:t>
            </a:r>
          </a:p>
        </p:txBody>
      </p:sp>
      <p:sp>
        <p:nvSpPr>
          <p:cNvPr id="26" name="Content Placeholder 24"/>
          <p:cNvSpPr>
            <a:spLocks noGrp="1"/>
          </p:cNvSpPr>
          <p:nvPr>
            <p:ph sz="quarter" idx="22"/>
          </p:nvPr>
        </p:nvSpPr>
        <p:spPr>
          <a:xfrm>
            <a:off x="804672" y="1782204"/>
            <a:ext cx="7543800" cy="4119152"/>
          </a:xfrm>
          <a:prstGeom prst="rect">
            <a:avLst/>
          </a:prstGeom>
        </p:spPr>
        <p:txBody>
          <a:bodyPr lIns="0" tIns="0" rIns="0" bIns="0">
            <a:noAutofit/>
          </a:bodyPr>
          <a:lstStyle>
            <a:lvl1pPr>
              <a:spcAft>
                <a:spcPts val="600"/>
              </a:spcAft>
              <a:buClr>
                <a:srgbClr val="1070B8"/>
              </a:buClr>
              <a:defRPr sz="1500" baseline="0">
                <a:latin typeface="Arial" panose="020B0604020202020204" pitchFamily="34" charset="0"/>
              </a:defRPr>
            </a:lvl1pPr>
            <a:lvl2pPr>
              <a:spcAft>
                <a:spcPts val="600"/>
              </a:spcAft>
              <a:defRPr baseline="0"/>
            </a:lvl2pPr>
            <a:lvl3pPr>
              <a:spcAft>
                <a:spcPts val="600"/>
              </a:spcAft>
              <a:defRPr/>
            </a:lvl3pPr>
            <a:lvl4pPr>
              <a:spcAft>
                <a:spcPts val="600"/>
              </a:spcAft>
              <a:defRPr/>
            </a:lvl4pPr>
          </a:lstStyle>
          <a:p>
            <a:pPr lvl="0"/>
            <a:r>
              <a:rPr lang="en-US" dirty="0"/>
              <a:t>Click to edit Master text styles</a:t>
            </a:r>
          </a:p>
        </p:txBody>
      </p:sp>
      <p:sp>
        <p:nvSpPr>
          <p:cNvPr id="5" name="TextBox 4">
            <a:hlinkClick r:id="" action="ppaction://noaction"/>
          </p:cNvPr>
          <p:cNvSpPr txBox="1"/>
          <p:nvPr userDrawn="1"/>
        </p:nvSpPr>
        <p:spPr>
          <a:xfrm>
            <a:off x="2651725" y="6116735"/>
            <a:ext cx="743080"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
        <p:nvSpPr>
          <p:cNvPr id="6" name="TextBox 5">
            <a:hlinkClick r:id="" action="ppaction://noaction"/>
          </p:cNvPr>
          <p:cNvSpPr txBox="1"/>
          <p:nvPr userDrawn="1"/>
        </p:nvSpPr>
        <p:spPr>
          <a:xfrm>
            <a:off x="3637935" y="6116735"/>
            <a:ext cx="803846"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
        <p:nvSpPr>
          <p:cNvPr id="8" name="TextBox 7">
            <a:hlinkClick r:id="" action="ppaction://noaction"/>
          </p:cNvPr>
          <p:cNvSpPr txBox="1"/>
          <p:nvPr userDrawn="1"/>
        </p:nvSpPr>
        <p:spPr>
          <a:xfrm>
            <a:off x="5786457" y="6116735"/>
            <a:ext cx="743080"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
        <p:nvSpPr>
          <p:cNvPr id="7" name="Rectangle 6"/>
          <p:cNvSpPr/>
          <p:nvPr userDrawn="1"/>
        </p:nvSpPr>
        <p:spPr>
          <a:xfrm>
            <a:off x="-1" y="6262255"/>
            <a:ext cx="9144001" cy="609600"/>
          </a:xfrm>
          <a:prstGeom prst="rect">
            <a:avLst/>
          </a:prstGeom>
          <a:solidFill>
            <a:srgbClr val="05489B">
              <a:alpha val="7294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9455" y="6368223"/>
            <a:ext cx="1925781" cy="289638"/>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8105" y="6368218"/>
            <a:ext cx="1925781" cy="2896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19525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Header+Bullets">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804671" y="607717"/>
            <a:ext cx="7543800" cy="982976"/>
          </a:xfrm>
          <a:prstGeom prst="rect">
            <a:avLst/>
          </a:prstGeom>
        </p:spPr>
        <p:txBody>
          <a:bodyPr lIns="0" tIns="0" rIns="0" bIns="0">
            <a:noAutofit/>
          </a:bodyPr>
          <a:lstStyle>
            <a:lvl1pPr>
              <a:defRPr sz="4800">
                <a:solidFill>
                  <a:srgbClr val="1070B8"/>
                </a:solidFill>
                <a:latin typeface="Arial Narrow" panose="020B0606020202030204" pitchFamily="34" charset="0"/>
                <a:cs typeface="Arial" panose="020B0604020202020204" pitchFamily="34" charset="0"/>
              </a:defRPr>
            </a:lvl1pPr>
          </a:lstStyle>
          <a:p>
            <a:pPr lvl="0"/>
            <a:r>
              <a:rPr lang="en-US" dirty="0"/>
              <a:t>TITLE TEXT</a:t>
            </a:r>
          </a:p>
        </p:txBody>
      </p:sp>
      <p:sp>
        <p:nvSpPr>
          <p:cNvPr id="26" name="Content Placeholder 24"/>
          <p:cNvSpPr>
            <a:spLocks noGrp="1"/>
          </p:cNvSpPr>
          <p:nvPr>
            <p:ph sz="quarter" idx="22"/>
          </p:nvPr>
        </p:nvSpPr>
        <p:spPr>
          <a:xfrm>
            <a:off x="804672" y="1782204"/>
            <a:ext cx="7543800" cy="4119152"/>
          </a:xfrm>
          <a:prstGeom prst="rect">
            <a:avLst/>
          </a:prstGeom>
        </p:spPr>
        <p:txBody>
          <a:bodyPr lIns="0" tIns="0" rIns="0" bIns="0">
            <a:noAutofit/>
          </a:bodyPr>
          <a:lstStyle>
            <a:lvl1pPr>
              <a:spcAft>
                <a:spcPts val="600"/>
              </a:spcAft>
              <a:buClr>
                <a:srgbClr val="1070B8"/>
              </a:buClr>
              <a:defRPr sz="1500" baseline="0">
                <a:latin typeface="Arial" panose="020B0604020202020204" pitchFamily="34" charset="0"/>
              </a:defRPr>
            </a:lvl1pPr>
            <a:lvl2pPr>
              <a:spcAft>
                <a:spcPts val="600"/>
              </a:spcAft>
              <a:defRPr baseline="0"/>
            </a:lvl2pPr>
            <a:lvl3pPr>
              <a:spcAft>
                <a:spcPts val="600"/>
              </a:spcAft>
              <a:defRPr/>
            </a:lvl3pPr>
            <a:lvl4pPr>
              <a:spcAft>
                <a:spcPts val="600"/>
              </a:spcAft>
              <a:defRPr/>
            </a:lvl4pPr>
          </a:lstStyle>
          <a:p>
            <a:pPr lvl="0"/>
            <a:r>
              <a:rPr lang="en-US" dirty="0"/>
              <a:t>Click to edit Master text styles</a:t>
            </a:r>
          </a:p>
        </p:txBody>
      </p:sp>
      <p:sp>
        <p:nvSpPr>
          <p:cNvPr id="5" name="TextBox 4">
            <a:hlinkClick r:id="" action="ppaction://noaction"/>
          </p:cNvPr>
          <p:cNvSpPr txBox="1"/>
          <p:nvPr userDrawn="1"/>
        </p:nvSpPr>
        <p:spPr>
          <a:xfrm>
            <a:off x="2651725" y="6116735"/>
            <a:ext cx="743080"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
        <p:nvSpPr>
          <p:cNvPr id="6" name="TextBox 5">
            <a:hlinkClick r:id="" action="ppaction://noaction"/>
          </p:cNvPr>
          <p:cNvSpPr txBox="1"/>
          <p:nvPr userDrawn="1"/>
        </p:nvSpPr>
        <p:spPr>
          <a:xfrm>
            <a:off x="3637935" y="6116735"/>
            <a:ext cx="803846"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
        <p:nvSpPr>
          <p:cNvPr id="7" name="TextBox 6">
            <a:hlinkClick r:id="" action="ppaction://noaction"/>
          </p:cNvPr>
          <p:cNvSpPr txBox="1"/>
          <p:nvPr userDrawn="1"/>
        </p:nvSpPr>
        <p:spPr>
          <a:xfrm>
            <a:off x="4739481" y="6116735"/>
            <a:ext cx="743080"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Tree>
    <p:extLst>
      <p:ext uri="{BB962C8B-B14F-4D97-AF65-F5344CB8AC3E}">
        <p14:creationId xmlns:p14="http://schemas.microsoft.com/office/powerpoint/2010/main" val="291952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Header+Bullets">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804671" y="607717"/>
            <a:ext cx="7543800" cy="982976"/>
          </a:xfrm>
          <a:prstGeom prst="rect">
            <a:avLst/>
          </a:prstGeom>
        </p:spPr>
        <p:txBody>
          <a:bodyPr lIns="0" tIns="0" rIns="0" bIns="0">
            <a:noAutofit/>
          </a:bodyPr>
          <a:lstStyle>
            <a:lvl1pPr>
              <a:defRPr sz="4800">
                <a:solidFill>
                  <a:srgbClr val="1070B8"/>
                </a:solidFill>
                <a:latin typeface="Arial Narrow" panose="020B0606020202030204" pitchFamily="34" charset="0"/>
                <a:cs typeface="Arial" panose="020B0604020202020204" pitchFamily="34" charset="0"/>
              </a:defRPr>
            </a:lvl1pPr>
          </a:lstStyle>
          <a:p>
            <a:pPr lvl="0"/>
            <a:r>
              <a:rPr lang="en-US" dirty="0"/>
              <a:t>TITLE TEXT</a:t>
            </a:r>
          </a:p>
        </p:txBody>
      </p:sp>
      <p:sp>
        <p:nvSpPr>
          <p:cNvPr id="26" name="Content Placeholder 24"/>
          <p:cNvSpPr>
            <a:spLocks noGrp="1"/>
          </p:cNvSpPr>
          <p:nvPr>
            <p:ph sz="quarter" idx="22"/>
          </p:nvPr>
        </p:nvSpPr>
        <p:spPr>
          <a:xfrm>
            <a:off x="804672" y="1782204"/>
            <a:ext cx="7543800" cy="4119152"/>
          </a:xfrm>
          <a:prstGeom prst="rect">
            <a:avLst/>
          </a:prstGeom>
        </p:spPr>
        <p:txBody>
          <a:bodyPr lIns="0" tIns="0" rIns="0" bIns="0">
            <a:noAutofit/>
          </a:bodyPr>
          <a:lstStyle>
            <a:lvl1pPr>
              <a:spcAft>
                <a:spcPts val="600"/>
              </a:spcAft>
              <a:buClr>
                <a:srgbClr val="1070B8"/>
              </a:buClr>
              <a:defRPr sz="1500" baseline="0">
                <a:latin typeface="Arial" panose="020B0604020202020204" pitchFamily="34" charset="0"/>
              </a:defRPr>
            </a:lvl1pPr>
            <a:lvl2pPr>
              <a:spcAft>
                <a:spcPts val="600"/>
              </a:spcAft>
              <a:defRPr baseline="0"/>
            </a:lvl2pPr>
            <a:lvl3pPr>
              <a:spcAft>
                <a:spcPts val="600"/>
              </a:spcAft>
              <a:defRPr/>
            </a:lvl3pPr>
            <a:lvl4pPr>
              <a:spcAft>
                <a:spcPts val="600"/>
              </a:spcAft>
              <a:defRPr/>
            </a:lvl4pPr>
          </a:lstStyle>
          <a:p>
            <a:pPr lvl="0"/>
            <a:r>
              <a:rPr lang="en-US" dirty="0"/>
              <a:t>Click to edit Master text styles</a:t>
            </a:r>
          </a:p>
        </p:txBody>
      </p:sp>
      <p:sp>
        <p:nvSpPr>
          <p:cNvPr id="4" name="TextBox 3">
            <a:hlinkClick r:id="" action="ppaction://noaction"/>
          </p:cNvPr>
          <p:cNvSpPr txBox="1"/>
          <p:nvPr userDrawn="1"/>
        </p:nvSpPr>
        <p:spPr>
          <a:xfrm>
            <a:off x="2651725" y="6116735"/>
            <a:ext cx="743080"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
        <p:nvSpPr>
          <p:cNvPr id="5" name="TextBox 4">
            <a:hlinkClick r:id="" action="ppaction://noaction"/>
          </p:cNvPr>
          <p:cNvSpPr txBox="1"/>
          <p:nvPr userDrawn="1"/>
        </p:nvSpPr>
        <p:spPr>
          <a:xfrm>
            <a:off x="3637935" y="6116735"/>
            <a:ext cx="803846"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
        <p:nvSpPr>
          <p:cNvPr id="6" name="TextBox 5">
            <a:hlinkClick r:id="" action="ppaction://noaction"/>
          </p:cNvPr>
          <p:cNvSpPr txBox="1"/>
          <p:nvPr userDrawn="1"/>
        </p:nvSpPr>
        <p:spPr>
          <a:xfrm>
            <a:off x="4739481" y="6116735"/>
            <a:ext cx="743080"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
        <p:nvSpPr>
          <p:cNvPr id="7" name="TextBox 6">
            <a:hlinkClick r:id="" action="ppaction://noaction"/>
          </p:cNvPr>
          <p:cNvSpPr txBox="1"/>
          <p:nvPr userDrawn="1"/>
        </p:nvSpPr>
        <p:spPr>
          <a:xfrm>
            <a:off x="5786457" y="6116735"/>
            <a:ext cx="743080"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Tree>
    <p:extLst>
      <p:ext uri="{BB962C8B-B14F-4D97-AF65-F5344CB8AC3E}">
        <p14:creationId xmlns:p14="http://schemas.microsoft.com/office/powerpoint/2010/main" val="291952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Header+Bullets">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804671" y="607717"/>
            <a:ext cx="7543800" cy="982976"/>
          </a:xfrm>
          <a:prstGeom prst="rect">
            <a:avLst/>
          </a:prstGeom>
        </p:spPr>
        <p:txBody>
          <a:bodyPr lIns="0" tIns="0" rIns="0" bIns="0">
            <a:noAutofit/>
          </a:bodyPr>
          <a:lstStyle>
            <a:lvl1pPr>
              <a:defRPr sz="4800">
                <a:solidFill>
                  <a:srgbClr val="1070B8"/>
                </a:solidFill>
                <a:latin typeface="Arial Narrow" panose="020B0606020202030204" pitchFamily="34" charset="0"/>
                <a:cs typeface="Arial" panose="020B0604020202020204" pitchFamily="34" charset="0"/>
              </a:defRPr>
            </a:lvl1pPr>
          </a:lstStyle>
          <a:p>
            <a:pPr lvl="0"/>
            <a:r>
              <a:rPr lang="en-US" dirty="0"/>
              <a:t>TITLE TEXT</a:t>
            </a:r>
          </a:p>
        </p:txBody>
      </p:sp>
      <p:sp>
        <p:nvSpPr>
          <p:cNvPr id="26" name="Content Placeholder 24"/>
          <p:cNvSpPr>
            <a:spLocks noGrp="1"/>
          </p:cNvSpPr>
          <p:nvPr>
            <p:ph sz="quarter" idx="22"/>
          </p:nvPr>
        </p:nvSpPr>
        <p:spPr>
          <a:xfrm>
            <a:off x="804672" y="1782204"/>
            <a:ext cx="7543800" cy="4119152"/>
          </a:xfrm>
          <a:prstGeom prst="rect">
            <a:avLst/>
          </a:prstGeom>
        </p:spPr>
        <p:txBody>
          <a:bodyPr lIns="0" tIns="0" rIns="0" bIns="0">
            <a:noAutofit/>
          </a:bodyPr>
          <a:lstStyle>
            <a:lvl1pPr>
              <a:spcAft>
                <a:spcPts val="600"/>
              </a:spcAft>
              <a:buClr>
                <a:srgbClr val="1070B8"/>
              </a:buClr>
              <a:defRPr sz="1500" baseline="0">
                <a:latin typeface="Arial" panose="020B0604020202020204" pitchFamily="34" charset="0"/>
              </a:defRPr>
            </a:lvl1pPr>
            <a:lvl2pPr>
              <a:spcAft>
                <a:spcPts val="600"/>
              </a:spcAft>
              <a:defRPr baseline="0"/>
            </a:lvl2pPr>
            <a:lvl3pPr>
              <a:spcAft>
                <a:spcPts val="600"/>
              </a:spcAft>
              <a:defRPr/>
            </a:lvl3pPr>
            <a:lvl4pPr>
              <a:spcAft>
                <a:spcPts val="600"/>
              </a:spcAft>
              <a:defRPr/>
            </a:lvl4pPr>
          </a:lstStyle>
          <a:p>
            <a:pPr lvl="0"/>
            <a:r>
              <a:rPr lang="en-US" dirty="0"/>
              <a:t>Click to edit Master text styles</a:t>
            </a:r>
          </a:p>
        </p:txBody>
      </p:sp>
      <p:sp>
        <p:nvSpPr>
          <p:cNvPr id="4" name="TextBox 3">
            <a:hlinkClick r:id="" action="ppaction://noaction"/>
          </p:cNvPr>
          <p:cNvSpPr txBox="1"/>
          <p:nvPr userDrawn="1"/>
        </p:nvSpPr>
        <p:spPr>
          <a:xfrm>
            <a:off x="2651725" y="6116735"/>
            <a:ext cx="743080"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
        <p:nvSpPr>
          <p:cNvPr id="5" name="TextBox 4">
            <a:hlinkClick r:id="" action="ppaction://noaction"/>
          </p:cNvPr>
          <p:cNvSpPr txBox="1"/>
          <p:nvPr userDrawn="1"/>
        </p:nvSpPr>
        <p:spPr>
          <a:xfrm>
            <a:off x="3637935" y="6116735"/>
            <a:ext cx="803846"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
        <p:nvSpPr>
          <p:cNvPr id="6" name="TextBox 5">
            <a:hlinkClick r:id="" action="ppaction://noaction"/>
          </p:cNvPr>
          <p:cNvSpPr txBox="1"/>
          <p:nvPr userDrawn="1"/>
        </p:nvSpPr>
        <p:spPr>
          <a:xfrm>
            <a:off x="4739481" y="6116735"/>
            <a:ext cx="743080"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
        <p:nvSpPr>
          <p:cNvPr id="7" name="TextBox 6">
            <a:hlinkClick r:id="" action="ppaction://noaction"/>
          </p:cNvPr>
          <p:cNvSpPr txBox="1"/>
          <p:nvPr userDrawn="1"/>
        </p:nvSpPr>
        <p:spPr>
          <a:xfrm>
            <a:off x="5786457" y="6116735"/>
            <a:ext cx="743080" cy="524457"/>
          </a:xfrm>
          <a:prstGeom prst="rect">
            <a:avLst/>
          </a:prstGeom>
          <a:noFill/>
          <a:ln>
            <a:noFill/>
          </a:ln>
        </p:spPr>
        <p:txBody>
          <a:bodyPr lIns="0" tIns="0" rIns="0" bIns="18288" anchor="ctr"/>
          <a:lstStyle/>
          <a:p>
            <a:pPr algn="ctr" fontAlgn="auto">
              <a:spcBef>
                <a:spcPts val="0"/>
              </a:spcBef>
              <a:spcAft>
                <a:spcPts val="0"/>
              </a:spcAft>
              <a:defRPr/>
            </a:pPr>
            <a:endParaRPr lang="en-US" sz="1087" b="0" i="0" kern="0" spc="50" dirty="0">
              <a:solidFill>
                <a:schemeClr val="bg1"/>
              </a:solidFill>
              <a:latin typeface="Arial"/>
              <a:ea typeface="+mn-ea"/>
              <a:cs typeface="Arial"/>
            </a:endParaRPr>
          </a:p>
        </p:txBody>
      </p:sp>
    </p:spTree>
    <p:extLst>
      <p:ext uri="{BB962C8B-B14F-4D97-AF65-F5344CB8AC3E}">
        <p14:creationId xmlns:p14="http://schemas.microsoft.com/office/powerpoint/2010/main" val="2919525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7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Burns&amp;McDonnell_Ampersand_Reversed.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98336" y="1825677"/>
            <a:ext cx="2676997" cy="2832435"/>
          </a:xfrm>
          <a:prstGeom prst="rect">
            <a:avLst/>
          </a:prstGeom>
        </p:spPr>
      </p:pic>
      <p:pic>
        <p:nvPicPr>
          <p:cNvPr id="8" name="Picture 7" descr="CreateAmazing_Reversed.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24242" y="3148164"/>
            <a:ext cx="4158360" cy="265427"/>
          </a:xfrm>
          <a:prstGeom prst="rect">
            <a:avLst/>
          </a:prstGeom>
        </p:spPr>
      </p:pic>
    </p:spTree>
    <p:extLst>
      <p:ext uri="{BB962C8B-B14F-4D97-AF65-F5344CB8AC3E}">
        <p14:creationId xmlns:p14="http://schemas.microsoft.com/office/powerpoint/2010/main" val="249849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22313" y="2253800"/>
            <a:ext cx="7772400" cy="1362075"/>
          </a:xfrm>
          <a:prstGeom prst="rect">
            <a:avLst/>
          </a:prstGeom>
          <a:ln>
            <a:noFill/>
          </a:ln>
        </p:spPr>
        <p:txBody>
          <a:bodyPr lIns="91440" tIns="45720" rIns="91440" bIns="45720" anchor="t"/>
          <a:lstStyle>
            <a:lvl1pPr algn="ctr">
              <a:defRPr sz="6000" b="1" cap="all">
                <a:solidFill>
                  <a:schemeClr val="bg1"/>
                </a:solidFill>
                <a:latin typeface="Arial" panose="020B0604020202020204" pitchFamily="34" charset="0"/>
                <a:cs typeface="Arial" panose="020B0604020202020204" pitchFamily="34" charset="0"/>
              </a:defRPr>
            </a:lvl1pPr>
          </a:lstStyle>
          <a:p>
            <a:r>
              <a:rPr lang="en-US" dirty="0"/>
              <a:t>TITLE GOES HERE</a:t>
            </a:r>
          </a:p>
        </p:txBody>
      </p:sp>
      <p:pic>
        <p:nvPicPr>
          <p:cNvPr id="10" name="Picture 9" descr="Burns&amp;McDonnell_Ampersand_Reversed.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9793" y="5291529"/>
            <a:ext cx="960319" cy="1016079"/>
          </a:xfrm>
          <a:prstGeom prst="rect">
            <a:avLst/>
          </a:prstGeom>
        </p:spPr>
      </p:pic>
      <p:pic>
        <p:nvPicPr>
          <p:cNvPr id="11" name="Picture 10" descr="CreateAmazing_Reversed.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57084" y="5780537"/>
            <a:ext cx="2481383" cy="158386"/>
          </a:xfrm>
          <a:prstGeom prst="rect">
            <a:avLst/>
          </a:prstGeom>
        </p:spPr>
      </p:pic>
    </p:spTree>
    <p:extLst>
      <p:ext uri="{BB962C8B-B14F-4D97-AF65-F5344CB8AC3E}">
        <p14:creationId xmlns:p14="http://schemas.microsoft.com/office/powerpoint/2010/main" val="4113184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901835"/>
      </p:ext>
    </p:extLst>
  </p:cSld>
  <p:clrMap bg1="lt1" tx1="dk1" bg2="lt2" tx2="dk2" accent1="accent1" accent2="accent2" accent3="accent3" accent4="accent4" accent5="accent5" accent6="accent6" hlink="hlink" folHlink="folHlink"/>
  <p:sldLayoutIdLst>
    <p:sldLayoutId id="2147483723" r:id="rId1"/>
    <p:sldLayoutId id="2147483740" r:id="rId2"/>
    <p:sldLayoutId id="2147483741" r:id="rId3"/>
    <p:sldLayoutId id="2147483742" r:id="rId4"/>
    <p:sldLayoutId id="2147483743" r:id="rId5"/>
    <p:sldLayoutId id="2147483744" r:id="rId6"/>
  </p:sldLayoutIdLst>
  <p:hf hdr="0" ftr="0" dt="0"/>
  <p:txStyles>
    <p:titleStyle>
      <a:lvl1pPr algn="l" defTabSz="228600" rtl="0" eaLnBrk="1" latinLnBrk="0" hangingPunct="1">
        <a:spcBef>
          <a:spcPct val="0"/>
        </a:spcBef>
        <a:buNone/>
        <a:defRPr sz="3300" b="0" i="0" kern="1200">
          <a:solidFill>
            <a:srgbClr val="053EA9"/>
          </a:solidFill>
          <a:latin typeface="Gotham Condensed Bold"/>
          <a:ea typeface="+mj-ea"/>
          <a:cs typeface="Gotham Condensed Bold"/>
        </a:defRPr>
      </a:lvl1pPr>
    </p:titleStyle>
    <p:bodyStyle>
      <a:lvl1pPr marL="219456" indent="-219456" algn="l" defTabSz="228600" rtl="0" eaLnBrk="1" latinLnBrk="0" hangingPunct="1">
        <a:spcBef>
          <a:spcPct val="20000"/>
        </a:spcBef>
        <a:spcAft>
          <a:spcPts val="0"/>
        </a:spcAft>
        <a:buClr>
          <a:srgbClr val="053EA9"/>
        </a:buClr>
        <a:buSzPct val="60000"/>
        <a:buFont typeface="Lucida Grande"/>
        <a:buChar char="►"/>
        <a:defRPr sz="1800" kern="1200" baseline="0">
          <a:solidFill>
            <a:srgbClr val="515256"/>
          </a:solidFill>
          <a:latin typeface="Gotham Book"/>
          <a:ea typeface="+mn-ea"/>
          <a:cs typeface="+mn-cs"/>
        </a:defRPr>
      </a:lvl1pPr>
      <a:lvl2pPr marL="416052" indent="-187452" algn="l" defTabSz="228600" rtl="0" eaLnBrk="1" latinLnBrk="0" hangingPunct="1">
        <a:spcBef>
          <a:spcPct val="20000"/>
        </a:spcBef>
        <a:buClr>
          <a:srgbClr val="053EA9"/>
        </a:buClr>
        <a:buFont typeface="Arial"/>
        <a:buChar char="•"/>
        <a:defRPr sz="1600" kern="1200">
          <a:solidFill>
            <a:srgbClr val="515256"/>
          </a:solidFill>
          <a:latin typeface="Gotham Book"/>
          <a:ea typeface="+mn-ea"/>
          <a:cs typeface="+mn-cs"/>
        </a:defRPr>
      </a:lvl2pPr>
      <a:lvl3pPr marL="640080" indent="-205740" algn="l" defTabSz="228600" rtl="0" eaLnBrk="1" latinLnBrk="0" hangingPunct="1">
        <a:spcBef>
          <a:spcPct val="20000"/>
        </a:spcBef>
        <a:buClr>
          <a:srgbClr val="053EA9"/>
        </a:buClr>
        <a:buSzPct val="60000"/>
        <a:buFont typeface="Lucida Grande"/>
        <a:buChar char="►"/>
        <a:defRPr sz="1400" kern="1200">
          <a:solidFill>
            <a:srgbClr val="515256"/>
          </a:solidFill>
          <a:latin typeface="Gotham Book"/>
          <a:ea typeface="+mn-ea"/>
          <a:cs typeface="+mn-cs"/>
        </a:defRPr>
      </a:lvl3pPr>
      <a:lvl4pPr marL="854964" indent="-192024" algn="l" defTabSz="228600" rtl="0" eaLnBrk="1" latinLnBrk="0" hangingPunct="1">
        <a:spcBef>
          <a:spcPct val="20000"/>
        </a:spcBef>
        <a:buClr>
          <a:srgbClr val="053EA9"/>
        </a:buClr>
        <a:buFont typeface="Wingdings" charset="2"/>
        <a:buChar char="§"/>
        <a:defRPr sz="1200" kern="1200">
          <a:solidFill>
            <a:srgbClr val="515256"/>
          </a:solidFill>
          <a:latin typeface="Gotham Book"/>
          <a:ea typeface="+mn-ea"/>
          <a:cs typeface="+mn-cs"/>
        </a:defRPr>
      </a:lvl4pPr>
      <a:lvl5pPr marL="1051560" indent="-182880" algn="l" defTabSz="228600" rtl="0" eaLnBrk="1" latinLnBrk="0" hangingPunct="1">
        <a:spcBef>
          <a:spcPct val="20000"/>
        </a:spcBef>
        <a:buClr>
          <a:srgbClr val="053EA9"/>
        </a:buClr>
        <a:buSzPct val="60000"/>
        <a:buFont typeface="Lucida Grande"/>
        <a:buChar char="►"/>
        <a:defRPr sz="1200" kern="1200" spc="0">
          <a:solidFill>
            <a:srgbClr val="515256"/>
          </a:solidFill>
          <a:latin typeface="Gotham Book"/>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432592"/>
      </p:ext>
    </p:extLst>
  </p:cSld>
  <p:clrMap bg1="lt1" tx1="dk1" bg2="lt2" tx2="dk2" accent1="accent1" accent2="accent2" accent3="accent3" accent4="accent4" accent5="accent5" accent6="accent6" hlink="hlink" folHlink="folHlink"/>
  <p:sldLayoutIdLst>
    <p:sldLayoutId id="214748375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1"/>
            <a:ext cx="9144000" cy="6858000"/>
          </a:xfrm>
          <a:prstGeom prst="rect">
            <a:avLst/>
          </a:prstGeom>
          <a:solidFill>
            <a:srgbClr val="0057B8"/>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dirty="0">
              <a:latin typeface="Arial"/>
              <a:cs typeface="Arial"/>
            </a:endParaRPr>
          </a:p>
        </p:txBody>
      </p:sp>
    </p:spTree>
    <p:extLst>
      <p:ext uri="{BB962C8B-B14F-4D97-AF65-F5344CB8AC3E}">
        <p14:creationId xmlns:p14="http://schemas.microsoft.com/office/powerpoint/2010/main" val="151679725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October 12, 2017</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30.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hyperlink" Target="http://www.google.com/url?sa=i&amp;rct=j&amp;q=&amp;esrc=s&amp;source=images&amp;cd=&amp;cad=rja&amp;uact=8&amp;ved=0ahUKEwihgIqQ9NnWAhUB0IMKHd2YBHgQjRwIBw&amp;url=http://articles.chicagotribune.com/2013-11-11/news/ct-met-getting-around-1111-20131111_1_reversible-lanes-kennedy-expressway-express-lanes&amp;psig=AOvVaw2FsgLI-2zopfdlk5CmaCxn&amp;ust=1507307491770238" TargetMode="External"/><Relationship Id="rId5" Type="http://schemas.openxmlformats.org/officeDocument/2006/relationships/image" Target="../media/image15.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850F186-0918-4196-872A-738033733BAD}"/>
              </a:ext>
            </a:extLst>
          </p:cNvPr>
          <p:cNvSpPr>
            <a:spLocks noGrp="1"/>
          </p:cNvSpPr>
          <p:nvPr>
            <p:ph type="title"/>
          </p:nvPr>
        </p:nvSpPr>
        <p:spPr/>
        <p:txBody>
          <a:bodyPr/>
          <a:lstStyle/>
          <a:p>
            <a:pPr algn="ctr"/>
            <a:r>
              <a:rPr lang="en-US" dirty="0">
                <a:latin typeface="Arial Narrow" panose="020B0606020202030204" pitchFamily="34" charset="0"/>
                <a:cs typeface="Arial" panose="020B0604020202020204" pitchFamily="34" charset="0"/>
              </a:rPr>
              <a:t>Cook-DuPage</a:t>
            </a:r>
            <a:br>
              <a:rPr lang="en-US" dirty="0">
                <a:latin typeface="Arial Narrow" panose="020B0606020202030204" pitchFamily="34" charset="0"/>
                <a:cs typeface="Arial" panose="020B0604020202020204" pitchFamily="34" charset="0"/>
              </a:rPr>
            </a:br>
            <a:r>
              <a:rPr lang="en-US" dirty="0">
                <a:latin typeface="Arial Narrow" panose="020B0606020202030204" pitchFamily="34" charset="0"/>
                <a:cs typeface="Arial" panose="020B0604020202020204" pitchFamily="34" charset="0"/>
              </a:rPr>
              <a:t>Smart Corridors</a:t>
            </a:r>
          </a:p>
        </p:txBody>
      </p:sp>
      <p:sp>
        <p:nvSpPr>
          <p:cNvPr id="7" name="Content Placeholder 6">
            <a:extLst>
              <a:ext uri="{FF2B5EF4-FFF2-40B4-BE49-F238E27FC236}">
                <a16:creationId xmlns:a16="http://schemas.microsoft.com/office/drawing/2014/main" xmlns="" id="{6FFC0D6C-6A4B-41CA-BE97-66BA6924276A}"/>
              </a:ext>
            </a:extLst>
          </p:cNvPr>
          <p:cNvSpPr>
            <a:spLocks noGrp="1"/>
          </p:cNvSpPr>
          <p:nvPr>
            <p:ph sz="quarter" idx="22"/>
          </p:nvPr>
        </p:nvSpPr>
        <p:spPr>
          <a:xfrm>
            <a:off x="614166" y="1515903"/>
            <a:ext cx="7543800" cy="3928253"/>
          </a:xfrm>
        </p:spPr>
        <p:txBody>
          <a:bodyPr/>
          <a:lstStyle/>
          <a:p>
            <a:pPr marL="0" indent="0">
              <a:buNone/>
            </a:pPr>
            <a:endParaRPr lang="en-US" dirty="0"/>
          </a:p>
          <a:p>
            <a:pPr marL="0" indent="0">
              <a:buNone/>
            </a:pPr>
            <a:endParaRPr lang="en-US" sz="1800" b="1" dirty="0">
              <a:solidFill>
                <a:srgbClr val="1070B8"/>
              </a:solidFill>
              <a:latin typeface="Gotham Book" pitchFamily="50" charset="0"/>
              <a:cs typeface="Gotham Book" pitchFamily="50" charset="0"/>
            </a:endParaRPr>
          </a:p>
          <a:p>
            <a:pPr marL="0" indent="0" algn="ctr">
              <a:buNone/>
            </a:pPr>
            <a:r>
              <a:rPr lang="en-US" sz="1800" b="1" dirty="0">
                <a:solidFill>
                  <a:srgbClr val="1070B8"/>
                </a:solidFill>
                <a:latin typeface="Arial" panose="020B0604020202020204" pitchFamily="34" charset="0"/>
                <a:cs typeface="Arial" panose="020B0604020202020204" pitchFamily="34" charset="0"/>
              </a:rPr>
              <a:t>John Noel Public Transit Conference</a:t>
            </a:r>
          </a:p>
          <a:p>
            <a:pPr marL="0" indent="0" algn="ctr">
              <a:buNone/>
            </a:pPr>
            <a:endParaRPr lang="en-US" sz="1800" b="1" dirty="0">
              <a:solidFill>
                <a:srgbClr val="1070B8"/>
              </a:solidFill>
              <a:latin typeface="Arial" panose="020B0604020202020204" pitchFamily="34" charset="0"/>
              <a:cs typeface="Arial" panose="020B0604020202020204" pitchFamily="34" charset="0"/>
            </a:endParaRPr>
          </a:p>
          <a:p>
            <a:pPr marL="0" indent="0" algn="ctr">
              <a:buNone/>
            </a:pPr>
            <a:r>
              <a:rPr lang="en-US" sz="1800" b="1" dirty="0">
                <a:solidFill>
                  <a:srgbClr val="1070B8"/>
                </a:solidFill>
                <a:latin typeface="Arial" panose="020B0604020202020204" pitchFamily="34" charset="0"/>
                <a:cs typeface="Arial" panose="020B0604020202020204" pitchFamily="34" charset="0"/>
              </a:rPr>
              <a:t>Illinois Department of Transportation</a:t>
            </a:r>
          </a:p>
          <a:p>
            <a:pPr marL="0" indent="0" algn="ctr">
              <a:buNone/>
            </a:pPr>
            <a:r>
              <a:rPr lang="en-US" sz="1800" b="1" dirty="0">
                <a:solidFill>
                  <a:srgbClr val="1070B8"/>
                </a:solidFill>
                <a:latin typeface="Arial" panose="020B0604020202020204" pitchFamily="34" charset="0"/>
                <a:cs typeface="Arial" panose="020B0604020202020204" pitchFamily="34" charset="0"/>
              </a:rPr>
              <a:t>John </a:t>
            </a:r>
            <a:r>
              <a:rPr lang="en-US" sz="1800" b="1" dirty="0" err="1">
                <a:solidFill>
                  <a:srgbClr val="1070B8"/>
                </a:solidFill>
                <a:latin typeface="Arial" panose="020B0604020202020204" pitchFamily="34" charset="0"/>
                <a:cs typeface="Arial" panose="020B0604020202020204" pitchFamily="34" charset="0"/>
              </a:rPr>
              <a:t>Baczek</a:t>
            </a:r>
            <a:r>
              <a:rPr lang="en-US" sz="1800" b="1" dirty="0">
                <a:solidFill>
                  <a:srgbClr val="1070B8"/>
                </a:solidFill>
                <a:latin typeface="Arial" panose="020B0604020202020204" pitchFamily="34" charset="0"/>
                <a:cs typeface="Arial" panose="020B0604020202020204" pitchFamily="34" charset="0"/>
              </a:rPr>
              <a:t>, P.E.</a:t>
            </a:r>
          </a:p>
          <a:p>
            <a:pPr marL="0" indent="0" algn="ctr">
              <a:buNone/>
            </a:pPr>
            <a:endParaRPr lang="en-US" sz="1800" b="1" dirty="0">
              <a:solidFill>
                <a:srgbClr val="1070B8"/>
              </a:solidFill>
              <a:latin typeface="Arial" panose="020B0604020202020204" pitchFamily="34" charset="0"/>
              <a:cs typeface="Arial" panose="020B0604020202020204" pitchFamily="34" charset="0"/>
            </a:endParaRPr>
          </a:p>
          <a:p>
            <a:pPr marL="0" indent="0" algn="ctr">
              <a:buNone/>
            </a:pPr>
            <a:r>
              <a:rPr lang="en-US" sz="1800" b="1" dirty="0">
                <a:solidFill>
                  <a:srgbClr val="1070B8"/>
                </a:solidFill>
                <a:latin typeface="Arial" panose="020B0604020202020204" pitchFamily="34" charset="0"/>
                <a:cs typeface="Arial" panose="020B0604020202020204" pitchFamily="34" charset="0"/>
              </a:rPr>
              <a:t>October 13, 2017</a:t>
            </a:r>
          </a:p>
          <a:p>
            <a:pPr marL="0" indent="0">
              <a:buNone/>
            </a:pP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5703783"/>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60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06" y="288372"/>
            <a:ext cx="5482402" cy="1069850"/>
          </a:xfrm>
          <a:prstGeom prst="rect">
            <a:avLst/>
          </a:prstGeom>
        </p:spPr>
      </p:pic>
      <p:sp>
        <p:nvSpPr>
          <p:cNvPr id="4" name="Title 1"/>
          <p:cNvSpPr txBox="1">
            <a:spLocks/>
          </p:cNvSpPr>
          <p:nvPr/>
        </p:nvSpPr>
        <p:spPr>
          <a:xfrm>
            <a:off x="278878" y="388411"/>
            <a:ext cx="7543800" cy="753036"/>
          </a:xfrm>
          <a:prstGeom prst="rect">
            <a:avLst/>
          </a:prstGeom>
        </p:spPr>
        <p:txBody>
          <a:bodyPr lIns="0" tIns="0" rIns="0" bIns="0">
            <a:noAutofit/>
          </a:bodyPr>
          <a:lstStyle>
            <a:lvl1pPr algn="l" defTabSz="228600" rtl="0" eaLnBrk="1" latinLnBrk="0" hangingPunct="1">
              <a:spcBef>
                <a:spcPct val="0"/>
              </a:spcBef>
              <a:buNone/>
              <a:defRPr sz="4800" b="0" i="0" kern="1200">
                <a:solidFill>
                  <a:srgbClr val="1070B8"/>
                </a:solidFill>
                <a:latin typeface="Arial Narrow" panose="020B0606020202030204" pitchFamily="34" charset="0"/>
                <a:ea typeface="+mj-ea"/>
                <a:cs typeface="Arial" panose="020B0604020202020204" pitchFamily="34" charset="0"/>
              </a:defRPr>
            </a:lvl1pPr>
          </a:lstStyle>
          <a:p>
            <a:r>
              <a:rPr lang="en-US" sz="4000" dirty="0" smtClean="0">
                <a:solidFill>
                  <a:srgbClr val="FFFFFF"/>
                </a:solidFill>
              </a:rPr>
              <a:t>Cook DuPage Smart </a:t>
            </a:r>
            <a:r>
              <a:rPr lang="en-US" sz="4000" dirty="0" smtClean="0">
                <a:solidFill>
                  <a:schemeClr val="bg1"/>
                </a:solidFill>
              </a:rPr>
              <a:t>C</a:t>
            </a:r>
            <a:r>
              <a:rPr lang="en-US" sz="4000" dirty="0" smtClean="0">
                <a:solidFill>
                  <a:srgbClr val="0070C0"/>
                </a:solidFill>
              </a:rPr>
              <a:t>orridor Study</a:t>
            </a:r>
            <a:endParaRPr lang="en-US" sz="4000" dirty="0">
              <a:solidFill>
                <a:srgbClr val="0070C0"/>
              </a:solidFill>
            </a:endParaRPr>
          </a:p>
        </p:txBody>
      </p:sp>
      <p:sp>
        <p:nvSpPr>
          <p:cNvPr id="12" name="Rectangle 11"/>
          <p:cNvSpPr/>
          <p:nvPr/>
        </p:nvSpPr>
        <p:spPr>
          <a:xfrm>
            <a:off x="-181697" y="1364782"/>
            <a:ext cx="4655707" cy="3385542"/>
          </a:xfrm>
          <a:prstGeom prst="rect">
            <a:avLst/>
          </a:prstGeom>
        </p:spPr>
        <p:txBody>
          <a:bodyPr wrap="square">
            <a:spAutoFit/>
          </a:bodyPr>
          <a:lstStyle/>
          <a:p>
            <a:pPr lvl="1" defTabSz="228600">
              <a:spcBef>
                <a:spcPct val="20000"/>
              </a:spcBef>
              <a:buClr>
                <a:srgbClr val="1070B8"/>
              </a:buClr>
              <a:buSzPct val="110000"/>
            </a:pPr>
            <a:r>
              <a:rPr lang="en-US" dirty="0" smtClean="0">
                <a:solidFill>
                  <a:srgbClr val="515256"/>
                </a:solidFill>
                <a:latin typeface="Arial" panose="020B0604020202020204" pitchFamily="34" charset="0"/>
                <a:cs typeface="Arial" panose="020B0604020202020204" pitchFamily="34" charset="0"/>
              </a:rPr>
              <a:t>On-Going Studies</a:t>
            </a:r>
          </a:p>
          <a:p>
            <a:pPr marL="742950" lvl="1" indent="-285750" defTabSz="228600">
              <a:spcBef>
                <a:spcPct val="20000"/>
              </a:spcBef>
              <a:buClr>
                <a:srgbClr val="1070B8"/>
              </a:buClr>
              <a:buSzPct val="110000"/>
              <a:buFont typeface="Arial" panose="020B0604020202020204" pitchFamily="34" charset="0"/>
              <a:buChar char="•"/>
            </a:pPr>
            <a:r>
              <a:rPr lang="en-US" sz="1600" dirty="0" smtClean="0">
                <a:solidFill>
                  <a:srgbClr val="515256"/>
                </a:solidFill>
                <a:latin typeface="Arial" panose="020B0604020202020204" pitchFamily="34" charset="0"/>
                <a:cs typeface="Arial" panose="020B0604020202020204" pitchFamily="34" charset="0"/>
              </a:rPr>
              <a:t>IDOT/CTA Blue Line Extension</a:t>
            </a:r>
          </a:p>
          <a:p>
            <a:pPr marL="742950" lvl="1" indent="-285750" defTabSz="228600">
              <a:spcBef>
                <a:spcPct val="20000"/>
              </a:spcBef>
              <a:buClr>
                <a:srgbClr val="1070B8"/>
              </a:buClr>
              <a:buSzPct val="110000"/>
              <a:buFont typeface="Arial" panose="020B0604020202020204" pitchFamily="34" charset="0"/>
              <a:buChar char="•"/>
            </a:pPr>
            <a:r>
              <a:rPr lang="en-US" sz="1600" dirty="0" smtClean="0">
                <a:solidFill>
                  <a:srgbClr val="515256"/>
                </a:solidFill>
                <a:latin typeface="Arial" panose="020B0604020202020204" pitchFamily="34" charset="0"/>
                <a:cs typeface="Arial" panose="020B0604020202020204" pitchFamily="34" charset="0"/>
              </a:rPr>
              <a:t>IDOT I-290 Managed Lanes Study</a:t>
            </a:r>
          </a:p>
          <a:p>
            <a:pPr lvl="1" defTabSz="228600">
              <a:spcBef>
                <a:spcPct val="20000"/>
              </a:spcBef>
              <a:buClr>
                <a:srgbClr val="1070B8"/>
              </a:buClr>
              <a:buSzPct val="110000"/>
            </a:pPr>
            <a:r>
              <a:rPr lang="en-US" dirty="0" smtClean="0">
                <a:solidFill>
                  <a:srgbClr val="515256"/>
                </a:solidFill>
                <a:latin typeface="Arial" panose="020B0604020202020204" pitchFamily="34" charset="0"/>
                <a:cs typeface="Arial" panose="020B0604020202020204" pitchFamily="34" charset="0"/>
              </a:rPr>
              <a:t>Smart Corridor Study</a:t>
            </a:r>
          </a:p>
          <a:p>
            <a:pPr marL="742950" lvl="1" indent="-285750" defTabSz="228600">
              <a:spcBef>
                <a:spcPct val="20000"/>
              </a:spcBef>
              <a:buClr>
                <a:srgbClr val="1070B8"/>
              </a:buClr>
              <a:buSzPct val="110000"/>
              <a:buFont typeface="Arial" panose="020B0604020202020204" pitchFamily="34" charset="0"/>
              <a:buChar char="•"/>
            </a:pPr>
            <a:r>
              <a:rPr lang="en-US" sz="1600" dirty="0">
                <a:solidFill>
                  <a:srgbClr val="515256"/>
                </a:solidFill>
                <a:latin typeface="Arial" panose="020B0604020202020204" pitchFamily="34" charset="0"/>
                <a:cs typeface="Arial" panose="020B0604020202020204" pitchFamily="34" charset="0"/>
              </a:rPr>
              <a:t>Sponsored by West Central Municipal Conference</a:t>
            </a:r>
          </a:p>
          <a:p>
            <a:pPr marL="742950" lvl="1" indent="-285750" defTabSz="228600">
              <a:spcBef>
                <a:spcPct val="20000"/>
              </a:spcBef>
              <a:buClr>
                <a:srgbClr val="1070B8"/>
              </a:buClr>
              <a:buSzPct val="110000"/>
              <a:buFont typeface="Arial" panose="020B0604020202020204" pitchFamily="34" charset="0"/>
              <a:buChar char="•"/>
            </a:pPr>
            <a:r>
              <a:rPr lang="en-US" sz="1600" dirty="0" smtClean="0">
                <a:solidFill>
                  <a:srgbClr val="515256"/>
                </a:solidFill>
                <a:latin typeface="Arial" panose="020B0604020202020204" pitchFamily="34" charset="0"/>
                <a:cs typeface="Arial" panose="020B0604020202020204" pitchFamily="34" charset="0"/>
              </a:rPr>
              <a:t>Improve travel for all modes</a:t>
            </a:r>
          </a:p>
          <a:p>
            <a:pPr marL="742950" lvl="1" indent="-285750" defTabSz="228600">
              <a:spcBef>
                <a:spcPct val="20000"/>
              </a:spcBef>
              <a:buClr>
                <a:srgbClr val="1070B8"/>
              </a:buClr>
              <a:buSzPct val="110000"/>
              <a:buFont typeface="Arial" panose="020B0604020202020204" pitchFamily="34" charset="0"/>
              <a:buChar char="•"/>
            </a:pPr>
            <a:r>
              <a:rPr lang="en-US" sz="1600" dirty="0" smtClean="0">
                <a:solidFill>
                  <a:srgbClr val="515256"/>
                </a:solidFill>
                <a:latin typeface="Arial" panose="020B0604020202020204" pitchFamily="34" charset="0"/>
                <a:cs typeface="Arial" panose="020B0604020202020204" pitchFamily="34" charset="0"/>
              </a:rPr>
              <a:t>Low cost solutions</a:t>
            </a:r>
          </a:p>
          <a:p>
            <a:pPr marL="742950" lvl="1" indent="-285750" defTabSz="228600">
              <a:spcBef>
                <a:spcPct val="20000"/>
              </a:spcBef>
              <a:buClr>
                <a:srgbClr val="1070B8"/>
              </a:buClr>
              <a:buSzPct val="110000"/>
              <a:buFont typeface="Arial" panose="020B0604020202020204" pitchFamily="34" charset="0"/>
              <a:buChar char="•"/>
            </a:pPr>
            <a:r>
              <a:rPr lang="en-US" sz="1600" dirty="0" smtClean="0">
                <a:solidFill>
                  <a:srgbClr val="515256"/>
                </a:solidFill>
                <a:latin typeface="Arial" panose="020B0604020202020204" pitchFamily="34" charset="0"/>
                <a:cs typeface="Arial" panose="020B0604020202020204" pitchFamily="34" charset="0"/>
              </a:rPr>
              <a:t>Manage the corridor with ITS</a:t>
            </a:r>
          </a:p>
          <a:p>
            <a:pPr marL="800100" lvl="1" indent="-342900" defTabSz="228600">
              <a:spcBef>
                <a:spcPct val="20000"/>
              </a:spcBef>
              <a:buClr>
                <a:srgbClr val="1070B8"/>
              </a:buClr>
              <a:buSzPct val="110000"/>
              <a:buFont typeface="Arial" panose="020B0604020202020204" pitchFamily="34" charset="0"/>
              <a:buChar char="•"/>
            </a:pPr>
            <a:endParaRPr lang="en-US" dirty="0">
              <a:solidFill>
                <a:srgbClr val="515256"/>
              </a:solidFill>
              <a:latin typeface="Gotham Book"/>
            </a:endParaRPr>
          </a:p>
          <a:p>
            <a:pPr marL="342900" indent="-342900" defTabSz="228600">
              <a:spcBef>
                <a:spcPct val="20000"/>
              </a:spcBef>
              <a:buClr>
                <a:srgbClr val="1070B8"/>
              </a:buClr>
              <a:buSzPct val="110000"/>
              <a:buFont typeface="Arial" panose="020B0604020202020204" pitchFamily="34" charset="0"/>
              <a:buChar char="•"/>
            </a:pPr>
            <a:endParaRPr lang="en-US" dirty="0">
              <a:solidFill>
                <a:srgbClr val="515256"/>
              </a:solidFill>
              <a:latin typeface="Gotham Book"/>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307197" y="3007152"/>
            <a:ext cx="4836803" cy="3703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flipV="1">
            <a:off x="5962650" y="4648201"/>
            <a:ext cx="2352675" cy="7858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03007" y="4555331"/>
            <a:ext cx="959643" cy="17145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88706" y="4555331"/>
            <a:ext cx="11430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762750" y="5164931"/>
            <a:ext cx="1552575" cy="47625"/>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434013" y="5036343"/>
            <a:ext cx="2881312" cy="869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41169" y="5360788"/>
            <a:ext cx="65008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565106" y="5212557"/>
            <a:ext cx="197644" cy="95249"/>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889081" y="3212306"/>
            <a:ext cx="33337" cy="1617743"/>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422231" y="5307807"/>
            <a:ext cx="142875" cy="26193"/>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191250" y="5334000"/>
            <a:ext cx="230981" cy="26788"/>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927180" y="4830049"/>
            <a:ext cx="47626" cy="1496932"/>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5703783"/>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a:off x="5273040" y="5360788"/>
            <a:ext cx="268129" cy="87512"/>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6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06" y="288372"/>
            <a:ext cx="5482402" cy="1069850"/>
          </a:xfrm>
          <a:prstGeom prst="rect">
            <a:avLst/>
          </a:prstGeom>
        </p:spPr>
      </p:pic>
      <p:sp>
        <p:nvSpPr>
          <p:cNvPr id="4" name="Title 1"/>
          <p:cNvSpPr txBox="1">
            <a:spLocks/>
          </p:cNvSpPr>
          <p:nvPr/>
        </p:nvSpPr>
        <p:spPr>
          <a:xfrm>
            <a:off x="278878" y="388411"/>
            <a:ext cx="7543800" cy="753036"/>
          </a:xfrm>
          <a:prstGeom prst="rect">
            <a:avLst/>
          </a:prstGeom>
        </p:spPr>
        <p:txBody>
          <a:bodyPr lIns="0" tIns="0" rIns="0" bIns="0">
            <a:noAutofit/>
          </a:bodyPr>
          <a:lstStyle>
            <a:lvl1pPr algn="l" defTabSz="228600" rtl="0" eaLnBrk="1" latinLnBrk="0" hangingPunct="1">
              <a:spcBef>
                <a:spcPct val="0"/>
              </a:spcBef>
              <a:buNone/>
              <a:defRPr sz="4800" b="0" i="0" kern="1200">
                <a:solidFill>
                  <a:srgbClr val="1070B8"/>
                </a:solidFill>
                <a:latin typeface="Arial Narrow" panose="020B0606020202030204" pitchFamily="34" charset="0"/>
                <a:ea typeface="+mj-ea"/>
                <a:cs typeface="Arial" panose="020B0604020202020204" pitchFamily="34" charset="0"/>
              </a:defRPr>
            </a:lvl1pPr>
          </a:lstStyle>
          <a:p>
            <a:r>
              <a:rPr lang="en-US" sz="4000" dirty="0" smtClean="0">
                <a:solidFill>
                  <a:srgbClr val="FFFFFF"/>
                </a:solidFill>
              </a:rPr>
              <a:t>Cook DuPage Smart </a:t>
            </a:r>
            <a:r>
              <a:rPr lang="en-US" sz="4000" dirty="0" smtClean="0">
                <a:solidFill>
                  <a:schemeClr val="bg1"/>
                </a:solidFill>
              </a:rPr>
              <a:t>C</a:t>
            </a:r>
            <a:r>
              <a:rPr lang="en-US" sz="4000" dirty="0" smtClean="0">
                <a:solidFill>
                  <a:srgbClr val="0070C0"/>
                </a:solidFill>
              </a:rPr>
              <a:t>orridor Study</a:t>
            </a:r>
            <a:endParaRPr lang="en-US" sz="4000" dirty="0">
              <a:solidFill>
                <a:srgbClr val="0070C0"/>
              </a:solidFill>
            </a:endParaRPr>
          </a:p>
        </p:txBody>
      </p:sp>
      <p:sp>
        <p:nvSpPr>
          <p:cNvPr id="12" name="Rectangle 11"/>
          <p:cNvSpPr/>
          <p:nvPr/>
        </p:nvSpPr>
        <p:spPr>
          <a:xfrm>
            <a:off x="-181697" y="1364782"/>
            <a:ext cx="4655707" cy="2511457"/>
          </a:xfrm>
          <a:prstGeom prst="rect">
            <a:avLst/>
          </a:prstGeom>
        </p:spPr>
        <p:txBody>
          <a:bodyPr wrap="square">
            <a:spAutoFit/>
          </a:bodyPr>
          <a:lstStyle/>
          <a:p>
            <a:pPr lvl="1" defTabSz="228600">
              <a:spcBef>
                <a:spcPct val="20000"/>
              </a:spcBef>
              <a:buClr>
                <a:srgbClr val="1070B8"/>
              </a:buClr>
              <a:buSzPct val="110000"/>
            </a:pPr>
            <a:r>
              <a:rPr lang="en-US" dirty="0">
                <a:solidFill>
                  <a:schemeClr val="tx2"/>
                </a:solidFill>
                <a:latin typeface="Arial" panose="020B0604020202020204" pitchFamily="34" charset="0"/>
                <a:cs typeface="Arial" panose="020B0604020202020204" pitchFamily="34" charset="0"/>
              </a:rPr>
              <a:t>Cook DuPage Smart Corridor Study</a:t>
            </a:r>
          </a:p>
          <a:p>
            <a:pPr marL="1200150" lvl="2" indent="-285750" defTabSz="228600">
              <a:spcBef>
                <a:spcPct val="20000"/>
              </a:spcBef>
              <a:buClr>
                <a:srgbClr val="1070B8"/>
              </a:buClr>
              <a:buSzPct val="11000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46 to 4 candidate corridors</a:t>
            </a:r>
          </a:p>
          <a:p>
            <a:pPr marL="1714500" lvl="3" indent="-342900" defTabSz="228600">
              <a:spcBef>
                <a:spcPct val="20000"/>
              </a:spcBef>
              <a:buClr>
                <a:srgbClr val="1070B8"/>
              </a:buClr>
              <a:buSzPct val="11000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IL 56/22</a:t>
            </a:r>
            <a:r>
              <a:rPr lang="en-US" sz="1600" baseline="30000" dirty="0">
                <a:solidFill>
                  <a:schemeClr val="tx2"/>
                </a:solidFill>
                <a:latin typeface="Arial" panose="020B0604020202020204" pitchFamily="34" charset="0"/>
                <a:cs typeface="Arial" panose="020B0604020202020204" pitchFamily="34" charset="0"/>
              </a:rPr>
              <a:t>nd</a:t>
            </a:r>
            <a:r>
              <a:rPr lang="en-US" sz="1600" dirty="0">
                <a:solidFill>
                  <a:schemeClr val="tx2"/>
                </a:solidFill>
                <a:latin typeface="Arial" panose="020B0604020202020204" pitchFamily="34" charset="0"/>
                <a:cs typeface="Arial" panose="020B0604020202020204" pitchFamily="34" charset="0"/>
              </a:rPr>
              <a:t>/</a:t>
            </a:r>
            <a:r>
              <a:rPr lang="en-US" sz="1600" dirty="0" err="1">
                <a:solidFill>
                  <a:schemeClr val="tx2"/>
                </a:solidFill>
                <a:latin typeface="Arial" panose="020B0604020202020204" pitchFamily="34" charset="0"/>
                <a:cs typeface="Arial" panose="020B0604020202020204" pitchFamily="34" charset="0"/>
              </a:rPr>
              <a:t>Cermak</a:t>
            </a:r>
            <a:endParaRPr lang="en-US" sz="1600" dirty="0">
              <a:solidFill>
                <a:schemeClr val="tx2"/>
              </a:solidFill>
              <a:latin typeface="Arial" panose="020B0604020202020204" pitchFamily="34" charset="0"/>
              <a:cs typeface="Arial" panose="020B0604020202020204" pitchFamily="34" charset="0"/>
            </a:endParaRPr>
          </a:p>
          <a:p>
            <a:pPr marL="1714500" lvl="3" indent="-342900" defTabSz="228600">
              <a:spcBef>
                <a:spcPct val="20000"/>
              </a:spcBef>
              <a:buClr>
                <a:srgbClr val="1070B8"/>
              </a:buClr>
              <a:buSzPct val="11000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IL 43 (Harlem Avenue)</a:t>
            </a:r>
          </a:p>
          <a:p>
            <a:pPr marL="1714500" lvl="3" indent="-342900" defTabSz="228600">
              <a:spcBef>
                <a:spcPct val="20000"/>
              </a:spcBef>
              <a:buClr>
                <a:srgbClr val="1070B8"/>
              </a:buClr>
              <a:buSzPct val="11000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IL 64 (North Avenue)</a:t>
            </a:r>
          </a:p>
          <a:p>
            <a:pPr marL="1714500" lvl="3" indent="-342900" defTabSz="228600">
              <a:spcBef>
                <a:spcPct val="20000"/>
              </a:spcBef>
              <a:buClr>
                <a:srgbClr val="1070B8"/>
              </a:buClr>
              <a:buSzPct val="11000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IL 38 (Roosevelt Road) </a:t>
            </a:r>
          </a:p>
          <a:p>
            <a:pPr marL="800100" lvl="1" indent="-342900" defTabSz="228600">
              <a:spcBef>
                <a:spcPct val="20000"/>
              </a:spcBef>
              <a:buClr>
                <a:srgbClr val="1070B8"/>
              </a:buClr>
              <a:buSzPct val="110000"/>
              <a:buFont typeface="Arial" panose="020B0604020202020204" pitchFamily="34" charset="0"/>
              <a:buChar char="•"/>
            </a:pPr>
            <a:endParaRPr lang="en-US" dirty="0">
              <a:solidFill>
                <a:schemeClr val="tx2"/>
              </a:solidFill>
              <a:latin typeface="Gotham Book"/>
            </a:endParaRPr>
          </a:p>
          <a:p>
            <a:pPr marL="342900" indent="-342900" defTabSz="228600">
              <a:spcBef>
                <a:spcPct val="20000"/>
              </a:spcBef>
              <a:buClr>
                <a:srgbClr val="1070B8"/>
              </a:buClr>
              <a:buSzPct val="110000"/>
              <a:buFont typeface="Arial" panose="020B0604020202020204" pitchFamily="34" charset="0"/>
              <a:buChar char="•"/>
            </a:pPr>
            <a:endParaRPr lang="en-US" dirty="0">
              <a:solidFill>
                <a:srgbClr val="515256"/>
              </a:solidFill>
              <a:latin typeface="Gotham Book"/>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307197" y="3007152"/>
            <a:ext cx="4836803" cy="3703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flipV="1">
            <a:off x="5962650" y="4648201"/>
            <a:ext cx="2352675" cy="7858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03007" y="4555331"/>
            <a:ext cx="959643" cy="17145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88706" y="4555331"/>
            <a:ext cx="11430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762750" y="5164931"/>
            <a:ext cx="1552575" cy="47625"/>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434013" y="5036343"/>
            <a:ext cx="2881312" cy="869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41169" y="5360788"/>
            <a:ext cx="65008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565106" y="5212557"/>
            <a:ext cx="197644" cy="95249"/>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889081" y="3212306"/>
            <a:ext cx="33337" cy="1617743"/>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422231" y="5307807"/>
            <a:ext cx="142875" cy="26193"/>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191250" y="5334000"/>
            <a:ext cx="230981" cy="26788"/>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927180" y="4830049"/>
            <a:ext cx="47626" cy="1496932"/>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5703783"/>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a:off x="5273040" y="5360788"/>
            <a:ext cx="268129" cy="87512"/>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81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06" y="288372"/>
            <a:ext cx="5482402" cy="1069850"/>
          </a:xfrm>
          <a:prstGeom prst="rect">
            <a:avLst/>
          </a:prstGeom>
        </p:spPr>
      </p:pic>
      <p:sp>
        <p:nvSpPr>
          <p:cNvPr id="4" name="Title 1"/>
          <p:cNvSpPr txBox="1">
            <a:spLocks/>
          </p:cNvSpPr>
          <p:nvPr/>
        </p:nvSpPr>
        <p:spPr>
          <a:xfrm>
            <a:off x="278878" y="388411"/>
            <a:ext cx="7543800" cy="753036"/>
          </a:xfrm>
          <a:prstGeom prst="rect">
            <a:avLst/>
          </a:prstGeom>
        </p:spPr>
        <p:txBody>
          <a:bodyPr lIns="0" tIns="0" rIns="0" bIns="0">
            <a:noAutofit/>
          </a:bodyPr>
          <a:lstStyle>
            <a:lvl1pPr algn="l" defTabSz="228600" rtl="0" eaLnBrk="1" latinLnBrk="0" hangingPunct="1">
              <a:spcBef>
                <a:spcPct val="0"/>
              </a:spcBef>
              <a:buNone/>
              <a:defRPr sz="4800" b="0" i="0" kern="1200">
                <a:solidFill>
                  <a:srgbClr val="1070B8"/>
                </a:solidFill>
                <a:latin typeface="Arial Narrow" panose="020B0606020202030204" pitchFamily="34" charset="0"/>
                <a:ea typeface="+mj-ea"/>
                <a:cs typeface="Arial" panose="020B0604020202020204" pitchFamily="34" charset="0"/>
              </a:defRPr>
            </a:lvl1pPr>
          </a:lstStyle>
          <a:p>
            <a:r>
              <a:rPr lang="en-US" sz="4000" dirty="0" smtClean="0">
                <a:solidFill>
                  <a:srgbClr val="FFFFFF"/>
                </a:solidFill>
              </a:rPr>
              <a:t>  IDOT Smart </a:t>
            </a:r>
            <a:r>
              <a:rPr lang="en-US" sz="4000" dirty="0" smtClean="0">
                <a:solidFill>
                  <a:schemeClr val="bg1"/>
                </a:solidFill>
              </a:rPr>
              <a:t>C</a:t>
            </a:r>
            <a:r>
              <a:rPr lang="en-US" sz="4000" dirty="0" smtClean="0">
                <a:solidFill>
                  <a:srgbClr val="FFFFFF"/>
                </a:solidFill>
              </a:rPr>
              <a:t>orridor</a:t>
            </a:r>
            <a:r>
              <a:rPr lang="en-US" sz="4000" dirty="0" smtClean="0">
                <a:solidFill>
                  <a:srgbClr val="0070C0"/>
                </a:solidFill>
              </a:rPr>
              <a:t> Study</a:t>
            </a:r>
            <a:endParaRPr lang="en-US" sz="4000" dirty="0">
              <a:solidFill>
                <a:srgbClr val="0070C0"/>
              </a:solidFill>
            </a:endParaRPr>
          </a:p>
        </p:txBody>
      </p:sp>
      <p:sp>
        <p:nvSpPr>
          <p:cNvPr id="12" name="Rectangle 11"/>
          <p:cNvSpPr/>
          <p:nvPr/>
        </p:nvSpPr>
        <p:spPr>
          <a:xfrm>
            <a:off x="-83820" y="1374264"/>
            <a:ext cx="4282440" cy="3644075"/>
          </a:xfrm>
          <a:prstGeom prst="rect">
            <a:avLst/>
          </a:prstGeom>
        </p:spPr>
        <p:txBody>
          <a:bodyPr wrap="square">
            <a:spAutoFit/>
          </a:bodyPr>
          <a:lstStyle/>
          <a:p>
            <a:pPr lvl="1" defTabSz="228600">
              <a:spcBef>
                <a:spcPct val="20000"/>
              </a:spcBef>
              <a:buClr>
                <a:srgbClr val="1070B8"/>
              </a:buClr>
              <a:buSzPct val="110000"/>
            </a:pPr>
            <a:r>
              <a:rPr lang="en-US" dirty="0" smtClean="0">
                <a:solidFill>
                  <a:schemeClr val="tx2"/>
                </a:solidFill>
                <a:latin typeface="Arial" panose="020B0604020202020204" pitchFamily="34" charset="0"/>
                <a:cs typeface="Arial" panose="020B0604020202020204" pitchFamily="34" charset="0"/>
              </a:rPr>
              <a:t>Cook DuPage Smart Corridor Study</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chemeClr val="tx2"/>
                </a:solidFill>
                <a:latin typeface="Arial" panose="020B0604020202020204" pitchFamily="34" charset="0"/>
                <a:cs typeface="Arial" panose="020B0604020202020204" pitchFamily="34" charset="0"/>
              </a:rPr>
              <a:t>Pilot </a:t>
            </a:r>
            <a:r>
              <a:rPr lang="en-US" dirty="0" smtClean="0">
                <a:solidFill>
                  <a:schemeClr val="tx2"/>
                </a:solidFill>
                <a:latin typeface="Arial" panose="020B0604020202020204" pitchFamily="34" charset="0"/>
                <a:cs typeface="Arial" panose="020B0604020202020204" pitchFamily="34" charset="0"/>
              </a:rPr>
              <a:t>project </a:t>
            </a:r>
          </a:p>
          <a:p>
            <a:pPr marL="1257300" lvl="2" indent="-342900" defTabSz="228600">
              <a:spcBef>
                <a:spcPct val="20000"/>
              </a:spcBef>
              <a:buClr>
                <a:srgbClr val="1070B8"/>
              </a:buClr>
              <a:buSzPct val="11000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IL </a:t>
            </a:r>
            <a:r>
              <a:rPr lang="en-US" sz="1600" dirty="0" smtClean="0">
                <a:solidFill>
                  <a:schemeClr val="tx2"/>
                </a:solidFill>
                <a:latin typeface="Arial" panose="020B0604020202020204" pitchFamily="34" charset="0"/>
                <a:cs typeface="Arial" panose="020B0604020202020204" pitchFamily="34" charset="0"/>
              </a:rPr>
              <a:t>56/22</a:t>
            </a:r>
            <a:r>
              <a:rPr lang="en-US" sz="1600" baseline="30000" dirty="0" smtClean="0">
                <a:solidFill>
                  <a:schemeClr val="tx2"/>
                </a:solidFill>
                <a:latin typeface="Arial" panose="020B0604020202020204" pitchFamily="34" charset="0"/>
                <a:cs typeface="Arial" panose="020B0604020202020204" pitchFamily="34" charset="0"/>
              </a:rPr>
              <a:t>nd</a:t>
            </a:r>
            <a:r>
              <a:rPr lang="en-US" sz="1600" dirty="0" smtClean="0">
                <a:solidFill>
                  <a:schemeClr val="tx2"/>
                </a:solidFill>
                <a:latin typeface="Arial" panose="020B0604020202020204" pitchFamily="34" charset="0"/>
                <a:cs typeface="Arial" panose="020B0604020202020204" pitchFamily="34" charset="0"/>
              </a:rPr>
              <a:t>/</a:t>
            </a:r>
            <a:r>
              <a:rPr lang="en-US" sz="1600" dirty="0" err="1" smtClean="0">
                <a:solidFill>
                  <a:schemeClr val="tx2"/>
                </a:solidFill>
                <a:latin typeface="Arial" panose="020B0604020202020204" pitchFamily="34" charset="0"/>
                <a:cs typeface="Arial" panose="020B0604020202020204" pitchFamily="34" charset="0"/>
              </a:rPr>
              <a:t>Cermak</a:t>
            </a:r>
            <a:r>
              <a:rPr lang="en-US" sz="1600" dirty="0" smtClean="0">
                <a:solidFill>
                  <a:schemeClr val="tx2"/>
                </a:solidFill>
                <a:latin typeface="Arial" panose="020B0604020202020204" pitchFamily="34" charset="0"/>
                <a:cs typeface="Arial" panose="020B0604020202020204" pitchFamily="34" charset="0"/>
              </a:rPr>
              <a:t> Road</a:t>
            </a:r>
            <a:endParaRPr lang="en-US" sz="1600" dirty="0" smtClean="0">
              <a:solidFill>
                <a:schemeClr val="tx2"/>
              </a:solidFill>
              <a:latin typeface="Arial" panose="020B0604020202020204" pitchFamily="34" charset="0"/>
              <a:cs typeface="Arial" panose="020B0604020202020204" pitchFamily="34" charset="0"/>
            </a:endParaRPr>
          </a:p>
          <a:p>
            <a:pPr marL="1714500" lvl="3" indent="-342900" defTabSz="228600">
              <a:spcBef>
                <a:spcPct val="20000"/>
              </a:spcBef>
              <a:buClr>
                <a:srgbClr val="1070B8"/>
              </a:buClr>
              <a:buSzPct val="110000"/>
              <a:buFont typeface="Arial" panose="020B0604020202020204" pitchFamily="34" charset="0"/>
              <a:buChar char="•"/>
            </a:pPr>
            <a:r>
              <a:rPr lang="en-US" sz="1600" dirty="0" smtClean="0">
                <a:solidFill>
                  <a:schemeClr val="tx2"/>
                </a:solidFill>
                <a:latin typeface="Arial" panose="020B0604020202020204" pitchFamily="34" charset="0"/>
                <a:cs typeface="Arial" panose="020B0604020202020204" pitchFamily="34" charset="0"/>
              </a:rPr>
              <a:t>24 miles, 69 TS’s</a:t>
            </a:r>
            <a:endParaRPr lang="en-US" sz="1600" dirty="0">
              <a:solidFill>
                <a:schemeClr val="tx2"/>
              </a:solidFill>
              <a:latin typeface="Arial" panose="020B0604020202020204" pitchFamily="34" charset="0"/>
              <a:cs typeface="Arial" panose="020B0604020202020204" pitchFamily="34" charset="0"/>
            </a:endParaRPr>
          </a:p>
          <a:p>
            <a:pPr marL="1257300" lvl="2" indent="-342900" defTabSz="228600">
              <a:spcBef>
                <a:spcPct val="20000"/>
              </a:spcBef>
              <a:buClr>
                <a:srgbClr val="1070B8"/>
              </a:buClr>
              <a:buSzPct val="110000"/>
              <a:buFont typeface="Arial" panose="020B0604020202020204" pitchFamily="34" charset="0"/>
              <a:buChar char="•"/>
            </a:pPr>
            <a:r>
              <a:rPr lang="en-US" sz="1600" dirty="0" smtClean="0">
                <a:solidFill>
                  <a:schemeClr val="tx2"/>
                </a:solidFill>
                <a:latin typeface="Arial" panose="020B0604020202020204" pitchFamily="34" charset="0"/>
                <a:cs typeface="Arial" panose="020B0604020202020204" pitchFamily="34" charset="0"/>
              </a:rPr>
              <a:t>IL </a:t>
            </a:r>
            <a:r>
              <a:rPr lang="en-US" sz="1600" dirty="0">
                <a:solidFill>
                  <a:schemeClr val="tx2"/>
                </a:solidFill>
                <a:latin typeface="Arial" panose="020B0604020202020204" pitchFamily="34" charset="0"/>
                <a:cs typeface="Arial" panose="020B0604020202020204" pitchFamily="34" charset="0"/>
              </a:rPr>
              <a:t>64 (North Avenue</a:t>
            </a:r>
            <a:r>
              <a:rPr lang="en-US" sz="1600" dirty="0" smtClean="0">
                <a:solidFill>
                  <a:schemeClr val="tx2"/>
                </a:solidFill>
                <a:latin typeface="Arial" panose="020B0604020202020204" pitchFamily="34" charset="0"/>
                <a:cs typeface="Arial" panose="020B0604020202020204" pitchFamily="34" charset="0"/>
              </a:rPr>
              <a:t>)</a:t>
            </a:r>
          </a:p>
          <a:p>
            <a:pPr marL="1714500" lvl="3" indent="-342900" defTabSz="228600">
              <a:spcBef>
                <a:spcPct val="20000"/>
              </a:spcBef>
              <a:buClr>
                <a:srgbClr val="1070B8"/>
              </a:buClr>
              <a:buSzPct val="110000"/>
              <a:buFont typeface="Arial" panose="020B0604020202020204" pitchFamily="34" charset="0"/>
              <a:buChar char="•"/>
            </a:pPr>
            <a:r>
              <a:rPr lang="en-US" sz="1600" dirty="0" smtClean="0">
                <a:solidFill>
                  <a:schemeClr val="tx2"/>
                </a:solidFill>
                <a:latin typeface="Arial" panose="020B0604020202020204" pitchFamily="34" charset="0"/>
                <a:cs typeface="Arial" panose="020B0604020202020204" pitchFamily="34" charset="0"/>
              </a:rPr>
              <a:t>28 miles, 70 TS’s</a:t>
            </a:r>
          </a:p>
          <a:p>
            <a:pPr marL="800100" lvl="1" indent="-342900" defTabSz="228600">
              <a:spcBef>
                <a:spcPct val="20000"/>
              </a:spcBef>
              <a:buClr>
                <a:srgbClr val="1070B8"/>
              </a:buClr>
              <a:buSzPct val="110000"/>
              <a:buFont typeface="Arial" panose="020B0604020202020204" pitchFamily="34" charset="0"/>
              <a:buChar char="•"/>
            </a:pPr>
            <a:r>
              <a:rPr lang="en-US" sz="1600" dirty="0" smtClean="0">
                <a:solidFill>
                  <a:schemeClr val="tx2"/>
                </a:solidFill>
                <a:latin typeface="Arial" panose="020B0604020202020204" pitchFamily="34" charset="0"/>
                <a:cs typeface="Arial" panose="020B0604020202020204" pitchFamily="34" charset="0"/>
              </a:rPr>
              <a:t>IDOT SMART Corridor Study</a:t>
            </a:r>
          </a:p>
          <a:p>
            <a:pPr marL="1257300" lvl="2" indent="-342900" defTabSz="228600">
              <a:spcBef>
                <a:spcPct val="20000"/>
              </a:spcBef>
              <a:buClr>
                <a:srgbClr val="1070B8"/>
              </a:buClr>
              <a:buSzPct val="110000"/>
              <a:buFont typeface="Arial" panose="020B0604020202020204" pitchFamily="34" charset="0"/>
              <a:buChar char="•"/>
            </a:pPr>
            <a:r>
              <a:rPr lang="en-US" sz="1600" dirty="0" smtClean="0">
                <a:solidFill>
                  <a:schemeClr val="tx2"/>
                </a:solidFill>
                <a:latin typeface="Arial" panose="020B0604020202020204" pitchFamily="34" charset="0"/>
                <a:cs typeface="Arial" panose="020B0604020202020204" pitchFamily="34" charset="0"/>
              </a:rPr>
              <a:t>Phase I Studies by County</a:t>
            </a:r>
          </a:p>
          <a:p>
            <a:pPr marL="1257300" lvl="2" indent="-342900" defTabSz="228600">
              <a:spcBef>
                <a:spcPct val="20000"/>
              </a:spcBef>
              <a:buClr>
                <a:srgbClr val="1070B8"/>
              </a:buClr>
              <a:buSzPct val="110000"/>
              <a:buFont typeface="Arial" panose="020B0604020202020204" pitchFamily="34" charset="0"/>
              <a:buChar char="•"/>
            </a:pPr>
            <a:r>
              <a:rPr lang="en-US" sz="1600" dirty="0" smtClean="0">
                <a:solidFill>
                  <a:schemeClr val="tx2"/>
                </a:solidFill>
                <a:latin typeface="Arial" panose="020B0604020202020204" pitchFamily="34" charset="0"/>
                <a:cs typeface="Arial" panose="020B0604020202020204" pitchFamily="34" charset="0"/>
              </a:rPr>
              <a:t>Cook County (to coincide with completion of I-290 EIS)</a:t>
            </a:r>
          </a:p>
          <a:p>
            <a:pPr marL="1257300" lvl="2" indent="-342900" defTabSz="228600">
              <a:spcBef>
                <a:spcPct val="20000"/>
              </a:spcBef>
              <a:buClr>
                <a:srgbClr val="1070B8"/>
              </a:buClr>
              <a:buSzPct val="110000"/>
              <a:buFont typeface="Arial" panose="020B0604020202020204" pitchFamily="34" charset="0"/>
              <a:buChar char="•"/>
            </a:pPr>
            <a:r>
              <a:rPr lang="en-US" sz="1600" dirty="0" smtClean="0">
                <a:solidFill>
                  <a:schemeClr val="tx2"/>
                </a:solidFill>
                <a:latin typeface="Arial" panose="020B0604020202020204" pitchFamily="34" charset="0"/>
                <a:cs typeface="Arial" panose="020B0604020202020204" pitchFamily="34" charset="0"/>
              </a:rPr>
              <a:t>DuPage County</a:t>
            </a:r>
          </a:p>
          <a:p>
            <a:pPr marL="342900" indent="-342900" defTabSz="228600">
              <a:spcBef>
                <a:spcPct val="20000"/>
              </a:spcBef>
              <a:buClr>
                <a:srgbClr val="1070B8"/>
              </a:buClr>
              <a:buSzPct val="110000"/>
              <a:buFont typeface="Arial" panose="020B0604020202020204" pitchFamily="34" charset="0"/>
              <a:buChar char="•"/>
            </a:pPr>
            <a:endParaRPr lang="en-US" dirty="0">
              <a:solidFill>
                <a:srgbClr val="515256"/>
              </a:solidFill>
              <a:latin typeface="Gotham Book"/>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307197" y="3007152"/>
            <a:ext cx="4836803" cy="3703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flipV="1">
            <a:off x="5962650" y="4648201"/>
            <a:ext cx="2352675" cy="7858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03007" y="4555331"/>
            <a:ext cx="959643" cy="1714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88706" y="4555331"/>
            <a:ext cx="114301"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762750" y="5164931"/>
            <a:ext cx="1552575" cy="4762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434013" y="5036343"/>
            <a:ext cx="2881312" cy="8697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41169" y="5360788"/>
            <a:ext cx="650081"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565106" y="5212557"/>
            <a:ext cx="197644" cy="9524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889081" y="3212306"/>
            <a:ext cx="33337" cy="1617743"/>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422231" y="5307807"/>
            <a:ext cx="142875" cy="2619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191250" y="5334000"/>
            <a:ext cx="230981" cy="267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927180" y="4830049"/>
            <a:ext cx="47626" cy="149693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5703783"/>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a:off x="5273040" y="5360790"/>
            <a:ext cx="268130" cy="8751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20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06" y="288372"/>
            <a:ext cx="5482402" cy="1069850"/>
          </a:xfrm>
          <a:prstGeom prst="rect">
            <a:avLst/>
          </a:prstGeom>
        </p:spPr>
      </p:pic>
      <p:sp>
        <p:nvSpPr>
          <p:cNvPr id="4" name="Title 1"/>
          <p:cNvSpPr txBox="1">
            <a:spLocks/>
          </p:cNvSpPr>
          <p:nvPr/>
        </p:nvSpPr>
        <p:spPr>
          <a:xfrm>
            <a:off x="278878" y="446779"/>
            <a:ext cx="7543800" cy="753036"/>
          </a:xfrm>
          <a:prstGeom prst="rect">
            <a:avLst/>
          </a:prstGeom>
        </p:spPr>
        <p:txBody>
          <a:bodyPr lIns="0" tIns="0" rIns="0" bIns="0">
            <a:noAutofit/>
          </a:bodyPr>
          <a:lstStyle>
            <a:lvl1pPr algn="l" defTabSz="228600" rtl="0" eaLnBrk="1" latinLnBrk="0" hangingPunct="1">
              <a:spcBef>
                <a:spcPct val="0"/>
              </a:spcBef>
              <a:buNone/>
              <a:defRPr sz="4800" b="0" i="0" kern="1200">
                <a:solidFill>
                  <a:srgbClr val="1070B8"/>
                </a:solidFill>
                <a:latin typeface="Arial Narrow" panose="020B0606020202030204" pitchFamily="34" charset="0"/>
                <a:ea typeface="+mj-ea"/>
                <a:cs typeface="Arial" panose="020B0604020202020204" pitchFamily="34" charset="0"/>
              </a:defRPr>
            </a:lvl1pPr>
          </a:lstStyle>
          <a:p>
            <a:r>
              <a:rPr lang="en-US" sz="3600" dirty="0">
                <a:solidFill>
                  <a:srgbClr val="FFFFFF"/>
                </a:solidFill>
              </a:rPr>
              <a:t>IDOT Smart Corridor </a:t>
            </a:r>
            <a:r>
              <a:rPr lang="en-US" sz="3600" dirty="0" smtClean="0">
                <a:solidFill>
                  <a:srgbClr val="FFFFFF"/>
                </a:solidFill>
              </a:rPr>
              <a:t>Study</a:t>
            </a:r>
            <a:endParaRPr lang="en-US" sz="3600" dirty="0">
              <a:solidFill>
                <a:srgbClr val="FFFFFF"/>
              </a:solidFill>
            </a:endParaRPr>
          </a:p>
        </p:txBody>
      </p:sp>
      <p:sp>
        <p:nvSpPr>
          <p:cNvPr id="12" name="Rectangle 11"/>
          <p:cNvSpPr/>
          <p:nvPr/>
        </p:nvSpPr>
        <p:spPr>
          <a:xfrm>
            <a:off x="449890" y="1513244"/>
            <a:ext cx="5073455" cy="2973122"/>
          </a:xfrm>
          <a:prstGeom prst="rect">
            <a:avLst/>
          </a:prstGeom>
        </p:spPr>
        <p:txBody>
          <a:bodyPr wrap="square">
            <a:spAutoFit/>
          </a:bodyPr>
          <a:lstStyle/>
          <a:p>
            <a:pPr defTabSz="228600">
              <a:spcBef>
                <a:spcPct val="20000"/>
              </a:spcBef>
              <a:buClr>
                <a:srgbClr val="1070B8"/>
              </a:buClr>
              <a:buSzPct val="110000"/>
            </a:pPr>
            <a:r>
              <a:rPr lang="en-US" dirty="0" smtClean="0">
                <a:solidFill>
                  <a:srgbClr val="515256"/>
                </a:solidFill>
                <a:latin typeface="Arial" panose="020B0604020202020204" pitchFamily="34" charset="0"/>
                <a:cs typeface="Arial" panose="020B0604020202020204" pitchFamily="34" charset="0"/>
              </a:rPr>
              <a:t>Phase I Study Considerations</a:t>
            </a:r>
          </a:p>
          <a:p>
            <a:pPr defTabSz="228600">
              <a:spcBef>
                <a:spcPct val="20000"/>
              </a:spcBef>
              <a:buClr>
                <a:srgbClr val="1070B8"/>
              </a:buClr>
              <a:buSzPct val="110000"/>
            </a:pPr>
            <a:r>
              <a:rPr lang="en-US" dirty="0" smtClean="0">
                <a:solidFill>
                  <a:srgbClr val="515256"/>
                </a:solidFill>
                <a:latin typeface="Arial" panose="020B0604020202020204" pitchFamily="34" charset="0"/>
                <a:cs typeface="Arial" panose="020B0604020202020204" pitchFamily="34" charset="0"/>
              </a:rPr>
              <a:t>Public </a:t>
            </a:r>
            <a:r>
              <a:rPr lang="en-US" dirty="0" smtClean="0">
                <a:solidFill>
                  <a:srgbClr val="515256"/>
                </a:solidFill>
                <a:latin typeface="Arial" panose="020B0604020202020204" pitchFamily="34" charset="0"/>
                <a:cs typeface="Arial" panose="020B0604020202020204" pitchFamily="34" charset="0"/>
              </a:rPr>
              <a:t>Transit</a:t>
            </a:r>
            <a:endParaRPr lang="en-US" dirty="0">
              <a:solidFill>
                <a:srgbClr val="515256"/>
              </a:solidFill>
              <a:latin typeface="Arial" panose="020B0604020202020204" pitchFamily="34" charset="0"/>
              <a:cs typeface="Arial" panose="020B0604020202020204" pitchFamily="34" charset="0"/>
            </a:endParaRPr>
          </a:p>
          <a:p>
            <a:pPr marL="285750" indent="-285750" defTabSz="228600">
              <a:spcBef>
                <a:spcPct val="20000"/>
              </a:spcBef>
              <a:buClr>
                <a:srgbClr val="1070B8"/>
              </a:buClr>
              <a:buSzPct val="110000"/>
              <a:buFont typeface="Arial" panose="020B0604020202020204" pitchFamily="34" charset="0"/>
              <a:buChar char="•"/>
            </a:pPr>
            <a:r>
              <a:rPr lang="en-US" dirty="0">
                <a:solidFill>
                  <a:srgbClr val="515256"/>
                </a:solidFill>
                <a:latin typeface="Arial" panose="020B0604020202020204" pitchFamily="34" charset="0"/>
                <a:cs typeface="Arial" panose="020B0604020202020204" pitchFamily="34" charset="0"/>
              </a:rPr>
              <a:t>Transit Signal Priority (TSP)</a:t>
            </a:r>
          </a:p>
          <a:p>
            <a:pPr marL="285750" indent="-285750" defTabSz="228600">
              <a:spcBef>
                <a:spcPct val="20000"/>
              </a:spcBef>
              <a:buClr>
                <a:srgbClr val="1070B8"/>
              </a:buClr>
              <a:buSzPct val="110000"/>
              <a:buFont typeface="Arial" panose="020B0604020202020204" pitchFamily="34" charset="0"/>
              <a:buChar char="•"/>
            </a:pPr>
            <a:r>
              <a:rPr lang="en-US" dirty="0">
                <a:solidFill>
                  <a:srgbClr val="515256"/>
                </a:solidFill>
                <a:latin typeface="Arial" panose="020B0604020202020204" pitchFamily="34" charset="0"/>
                <a:cs typeface="Arial" panose="020B0604020202020204" pitchFamily="34" charset="0"/>
              </a:rPr>
              <a:t>Traffic Signal </a:t>
            </a:r>
            <a:r>
              <a:rPr lang="en-US" dirty="0" smtClean="0">
                <a:solidFill>
                  <a:srgbClr val="515256"/>
                </a:solidFill>
                <a:latin typeface="Arial" panose="020B0604020202020204" pitchFamily="34" charset="0"/>
                <a:cs typeface="Arial" panose="020B0604020202020204" pitchFamily="34" charset="0"/>
              </a:rPr>
              <a:t>Interconnections</a:t>
            </a:r>
          </a:p>
          <a:p>
            <a:pPr marL="285750" indent="-28575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Far </a:t>
            </a:r>
            <a:r>
              <a:rPr lang="en-US" dirty="0">
                <a:solidFill>
                  <a:srgbClr val="515256"/>
                </a:solidFill>
                <a:latin typeface="Arial" panose="020B0604020202020204" pitchFamily="34" charset="0"/>
                <a:cs typeface="Arial" panose="020B0604020202020204" pitchFamily="34" charset="0"/>
              </a:rPr>
              <a:t>Side Bus Stop </a:t>
            </a:r>
            <a:r>
              <a:rPr lang="en-US" dirty="0" smtClean="0">
                <a:solidFill>
                  <a:srgbClr val="515256"/>
                </a:solidFill>
                <a:latin typeface="Arial" panose="020B0604020202020204" pitchFamily="34" charset="0"/>
                <a:cs typeface="Arial" panose="020B0604020202020204" pitchFamily="34" charset="0"/>
              </a:rPr>
              <a:t>Relocations</a:t>
            </a:r>
          </a:p>
          <a:p>
            <a:pPr marL="285750" indent="-285750" defTabSz="228600">
              <a:spcBef>
                <a:spcPct val="20000"/>
              </a:spcBef>
              <a:buClr>
                <a:srgbClr val="1070B8"/>
              </a:buClr>
              <a:buSzPct val="110000"/>
              <a:buFont typeface="Arial" panose="020B0604020202020204" pitchFamily="34" charset="0"/>
              <a:buChar char="•"/>
            </a:pPr>
            <a:r>
              <a:rPr lang="en-US" dirty="0">
                <a:solidFill>
                  <a:srgbClr val="515256"/>
                </a:solidFill>
                <a:latin typeface="Arial" panose="020B0604020202020204" pitchFamily="34" charset="0"/>
                <a:cs typeface="Arial" panose="020B0604020202020204" pitchFamily="34" charset="0"/>
              </a:rPr>
              <a:t>Pedestrian paths from bus stop to </a:t>
            </a:r>
            <a:r>
              <a:rPr lang="en-US" dirty="0" smtClean="0">
                <a:solidFill>
                  <a:srgbClr val="515256"/>
                </a:solidFill>
                <a:latin typeface="Arial" panose="020B0604020202020204" pitchFamily="34" charset="0"/>
                <a:cs typeface="Arial" panose="020B0604020202020204" pitchFamily="34" charset="0"/>
              </a:rPr>
              <a:t>intersection</a:t>
            </a:r>
            <a:endParaRPr lang="en-US" dirty="0">
              <a:solidFill>
                <a:srgbClr val="515256"/>
              </a:solidFill>
              <a:latin typeface="Arial" panose="020B0604020202020204" pitchFamily="34" charset="0"/>
              <a:cs typeface="Arial" panose="020B0604020202020204" pitchFamily="34" charset="0"/>
            </a:endParaRPr>
          </a:p>
          <a:p>
            <a:pPr marL="285750" indent="-285750" defTabSz="228600">
              <a:spcBef>
                <a:spcPct val="20000"/>
              </a:spcBef>
              <a:buClr>
                <a:srgbClr val="1070B8"/>
              </a:buClr>
              <a:buSzPct val="110000"/>
              <a:buFont typeface="Arial" panose="020B0604020202020204" pitchFamily="34" charset="0"/>
              <a:buChar char="•"/>
            </a:pPr>
            <a:endParaRPr lang="en-US" dirty="0">
              <a:solidFill>
                <a:srgbClr val="515256"/>
              </a:solidFill>
              <a:latin typeface="Gotham Book"/>
            </a:endParaRPr>
          </a:p>
          <a:p>
            <a:pPr marL="342900" indent="-342900" defTabSz="228600">
              <a:spcBef>
                <a:spcPct val="20000"/>
              </a:spcBef>
              <a:buClr>
                <a:srgbClr val="1070B8"/>
              </a:buClr>
              <a:buSzPct val="110000"/>
              <a:buFont typeface="Arial" panose="020B0604020202020204" pitchFamily="34" charset="0"/>
              <a:buChar char="•"/>
            </a:pPr>
            <a:endParaRPr lang="en-US" dirty="0">
              <a:solidFill>
                <a:srgbClr val="515256"/>
              </a:solidFill>
              <a:latin typeface="Gotham Book"/>
            </a:endParaRPr>
          </a:p>
        </p:txBody>
      </p:sp>
      <p:pic>
        <p:nvPicPr>
          <p:cNvPr id="7172" name="Picture 4" descr="http://www.actransit.org/wp-content/uploads/stoprelocations.png">
            <a:extLst>
              <a:ext uri="{FF2B5EF4-FFF2-40B4-BE49-F238E27FC236}">
                <a16:creationId xmlns:a16="http://schemas.microsoft.com/office/drawing/2014/main" xmlns="" id="{FBF8B923-53B2-4B2B-B59F-78482A45A9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069" y="3074943"/>
            <a:ext cx="2794902" cy="27949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5703783"/>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95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06" y="288372"/>
            <a:ext cx="5482402" cy="1069850"/>
          </a:xfrm>
          <a:prstGeom prst="rect">
            <a:avLst/>
          </a:prstGeom>
        </p:spPr>
      </p:pic>
      <p:sp>
        <p:nvSpPr>
          <p:cNvPr id="4" name="Title 1"/>
          <p:cNvSpPr txBox="1">
            <a:spLocks/>
          </p:cNvSpPr>
          <p:nvPr/>
        </p:nvSpPr>
        <p:spPr>
          <a:xfrm>
            <a:off x="278878" y="446779"/>
            <a:ext cx="7543800" cy="753036"/>
          </a:xfrm>
          <a:prstGeom prst="rect">
            <a:avLst/>
          </a:prstGeom>
        </p:spPr>
        <p:txBody>
          <a:bodyPr lIns="0" tIns="0" rIns="0" bIns="0">
            <a:noAutofit/>
          </a:bodyPr>
          <a:lstStyle>
            <a:lvl1pPr algn="l" defTabSz="228600" rtl="0" eaLnBrk="1" latinLnBrk="0" hangingPunct="1">
              <a:spcBef>
                <a:spcPct val="0"/>
              </a:spcBef>
              <a:buNone/>
              <a:defRPr sz="4800" b="0" i="0" kern="1200">
                <a:solidFill>
                  <a:srgbClr val="1070B8"/>
                </a:solidFill>
                <a:latin typeface="Arial Narrow" panose="020B0606020202030204" pitchFamily="34" charset="0"/>
                <a:ea typeface="+mj-ea"/>
                <a:cs typeface="Arial" panose="020B0604020202020204" pitchFamily="34" charset="0"/>
              </a:defRPr>
            </a:lvl1pPr>
          </a:lstStyle>
          <a:p>
            <a:r>
              <a:rPr lang="en-US" sz="3600" dirty="0">
                <a:solidFill>
                  <a:srgbClr val="FFFFFF"/>
                </a:solidFill>
              </a:rPr>
              <a:t>IDOT Smart Corridor Study</a:t>
            </a:r>
            <a:endParaRPr lang="en-US" sz="3600" dirty="0">
              <a:solidFill>
                <a:srgbClr val="FFFFFF"/>
              </a:solidFill>
            </a:endParaRPr>
          </a:p>
        </p:txBody>
      </p:sp>
      <p:sp>
        <p:nvSpPr>
          <p:cNvPr id="12" name="Rectangle 11"/>
          <p:cNvSpPr/>
          <p:nvPr/>
        </p:nvSpPr>
        <p:spPr>
          <a:xfrm>
            <a:off x="449890" y="1513244"/>
            <a:ext cx="5073455" cy="2696123"/>
          </a:xfrm>
          <a:prstGeom prst="rect">
            <a:avLst/>
          </a:prstGeom>
        </p:spPr>
        <p:txBody>
          <a:bodyPr wrap="square">
            <a:spAutoFit/>
          </a:bodyPr>
          <a:lstStyle/>
          <a:p>
            <a:pPr defTabSz="228600">
              <a:spcBef>
                <a:spcPct val="20000"/>
              </a:spcBef>
              <a:buClr>
                <a:srgbClr val="1070B8"/>
              </a:buClr>
              <a:buSzPct val="110000"/>
            </a:pPr>
            <a:r>
              <a:rPr lang="en-US" dirty="0" smtClean="0">
                <a:solidFill>
                  <a:srgbClr val="515256"/>
                </a:solidFill>
                <a:latin typeface="Arial" panose="020B0604020202020204" pitchFamily="34" charset="0"/>
                <a:cs typeface="Arial" panose="020B0604020202020204" pitchFamily="34" charset="0"/>
              </a:rPr>
              <a:t>Phase I Study Considerations</a:t>
            </a:r>
          </a:p>
          <a:p>
            <a:pPr defTabSz="228600">
              <a:spcBef>
                <a:spcPct val="20000"/>
              </a:spcBef>
              <a:buClr>
                <a:srgbClr val="1070B8"/>
              </a:buClr>
              <a:buSzPct val="110000"/>
            </a:pPr>
            <a:r>
              <a:rPr lang="en-US" dirty="0" smtClean="0">
                <a:solidFill>
                  <a:srgbClr val="515256"/>
                </a:solidFill>
                <a:latin typeface="Arial" panose="020B0604020202020204" pitchFamily="34" charset="0"/>
                <a:cs typeface="Arial" panose="020B0604020202020204" pitchFamily="34" charset="0"/>
              </a:rPr>
              <a:t>Pedestrian</a:t>
            </a:r>
            <a:endParaRPr lang="en-US" dirty="0">
              <a:solidFill>
                <a:srgbClr val="515256"/>
              </a:solidFill>
              <a:latin typeface="Arial" panose="020B0604020202020204" pitchFamily="34" charset="0"/>
              <a:cs typeface="Arial" panose="020B0604020202020204" pitchFamily="34" charset="0"/>
            </a:endParaRPr>
          </a:p>
          <a:p>
            <a:pPr marL="285750" indent="-28575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ADA </a:t>
            </a:r>
            <a:r>
              <a:rPr lang="en-US" dirty="0">
                <a:solidFill>
                  <a:srgbClr val="515256"/>
                </a:solidFill>
                <a:latin typeface="Arial" panose="020B0604020202020204" pitchFamily="34" charset="0"/>
                <a:cs typeface="Arial" panose="020B0604020202020204" pitchFamily="34" charset="0"/>
              </a:rPr>
              <a:t>Compliance at Signalized </a:t>
            </a:r>
            <a:r>
              <a:rPr lang="en-US" dirty="0" smtClean="0">
                <a:solidFill>
                  <a:srgbClr val="515256"/>
                </a:solidFill>
                <a:latin typeface="Arial" panose="020B0604020202020204" pitchFamily="34" charset="0"/>
                <a:cs typeface="Arial" panose="020B0604020202020204" pitchFamily="34" charset="0"/>
              </a:rPr>
              <a:t>Intersections</a:t>
            </a:r>
            <a:endParaRPr lang="en-US" dirty="0">
              <a:solidFill>
                <a:srgbClr val="515256"/>
              </a:solidFill>
              <a:latin typeface="Arial" panose="020B0604020202020204" pitchFamily="34" charset="0"/>
              <a:cs typeface="Arial" panose="020B0604020202020204" pitchFamily="34" charset="0"/>
            </a:endParaRPr>
          </a:p>
          <a:p>
            <a:pPr marL="285750" indent="-28575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Pedestrian countdowns</a:t>
            </a:r>
          </a:p>
          <a:p>
            <a:pPr marL="285750" indent="-28575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Pedestrian push buttons</a:t>
            </a:r>
          </a:p>
          <a:p>
            <a:pPr marL="285750" indent="-28575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High visibility crosswalks</a:t>
            </a:r>
          </a:p>
          <a:p>
            <a:pPr marL="285750" indent="-28575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Sidewalk gap study in Cook County</a:t>
            </a:r>
            <a:endParaRPr lang="en-US" dirty="0">
              <a:solidFill>
                <a:srgbClr val="515256"/>
              </a:solidFill>
              <a:latin typeface="Arial" panose="020B0604020202020204" pitchFamily="34" charset="0"/>
              <a:cs typeface="Arial" panose="020B0604020202020204" pitchFamily="34" charset="0"/>
            </a:endParaRPr>
          </a:p>
          <a:p>
            <a:pPr marL="342900" indent="-342900" defTabSz="228600">
              <a:spcBef>
                <a:spcPct val="20000"/>
              </a:spcBef>
              <a:buClr>
                <a:srgbClr val="1070B8"/>
              </a:buClr>
              <a:buSzPct val="110000"/>
              <a:buFont typeface="Arial" panose="020B0604020202020204" pitchFamily="34" charset="0"/>
              <a:buChar char="•"/>
            </a:pPr>
            <a:endParaRPr lang="en-US" dirty="0">
              <a:solidFill>
                <a:srgbClr val="515256"/>
              </a:solidFill>
              <a:latin typeface="Arial" panose="020B0604020202020204" pitchFamily="34" charset="0"/>
              <a:cs typeface="Arial" panose="020B0604020202020204" pitchFamily="34" charset="0"/>
            </a:endParaRPr>
          </a:p>
        </p:txBody>
      </p:sp>
      <p:pic>
        <p:nvPicPr>
          <p:cNvPr id="6146" name="Picture 2" descr="C:\Users\pelletiertr\AppData\Local\Microsoft\Windows\Temporary Internet Files\Content.IE5\3T5EPULD\950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8425" y="3768852"/>
            <a:ext cx="2514600" cy="249224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pelletiertr\AppData\Local\Microsoft\Windows\Temporary Internet Files\Content.IE5\1P8XD86Q\9327608050_2b4bbfef6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7100" y="1638299"/>
            <a:ext cx="2359797" cy="1571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5703783"/>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87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06" y="288372"/>
            <a:ext cx="5482402" cy="1069850"/>
          </a:xfrm>
          <a:prstGeom prst="rect">
            <a:avLst/>
          </a:prstGeom>
        </p:spPr>
      </p:pic>
      <p:sp>
        <p:nvSpPr>
          <p:cNvPr id="4" name="Title 1"/>
          <p:cNvSpPr txBox="1">
            <a:spLocks/>
          </p:cNvSpPr>
          <p:nvPr/>
        </p:nvSpPr>
        <p:spPr>
          <a:xfrm>
            <a:off x="278878" y="446779"/>
            <a:ext cx="7543800" cy="753036"/>
          </a:xfrm>
          <a:prstGeom prst="rect">
            <a:avLst/>
          </a:prstGeom>
        </p:spPr>
        <p:txBody>
          <a:bodyPr lIns="0" tIns="0" rIns="0" bIns="0">
            <a:noAutofit/>
          </a:bodyPr>
          <a:lstStyle>
            <a:lvl1pPr algn="l" defTabSz="228600" rtl="0" eaLnBrk="1" latinLnBrk="0" hangingPunct="1">
              <a:spcBef>
                <a:spcPct val="0"/>
              </a:spcBef>
              <a:buNone/>
              <a:defRPr sz="4800" b="0" i="0" kern="1200">
                <a:solidFill>
                  <a:srgbClr val="1070B8"/>
                </a:solidFill>
                <a:latin typeface="Arial Narrow" panose="020B0606020202030204" pitchFamily="34" charset="0"/>
                <a:ea typeface="+mj-ea"/>
                <a:cs typeface="Arial" panose="020B0604020202020204" pitchFamily="34" charset="0"/>
              </a:defRPr>
            </a:lvl1pPr>
          </a:lstStyle>
          <a:p>
            <a:r>
              <a:rPr lang="en-US" sz="3600" dirty="0">
                <a:solidFill>
                  <a:srgbClr val="FFFFFF"/>
                </a:solidFill>
              </a:rPr>
              <a:t>IDOT Smart Corridor Study</a:t>
            </a:r>
            <a:endParaRPr lang="en-US" sz="3600" dirty="0">
              <a:solidFill>
                <a:srgbClr val="FFFFFF"/>
              </a:solidFill>
            </a:endParaRPr>
          </a:p>
        </p:txBody>
      </p:sp>
      <p:sp>
        <p:nvSpPr>
          <p:cNvPr id="12" name="Rectangle 11"/>
          <p:cNvSpPr/>
          <p:nvPr/>
        </p:nvSpPr>
        <p:spPr>
          <a:xfrm>
            <a:off x="196552" y="1432688"/>
            <a:ext cx="5619032" cy="2363724"/>
          </a:xfrm>
          <a:prstGeom prst="rect">
            <a:avLst/>
          </a:prstGeom>
        </p:spPr>
        <p:txBody>
          <a:bodyPr wrap="square">
            <a:spAutoFit/>
          </a:bodyPr>
          <a:lstStyle/>
          <a:p>
            <a:pPr defTabSz="228600">
              <a:spcBef>
                <a:spcPct val="20000"/>
              </a:spcBef>
              <a:buClr>
                <a:srgbClr val="1070B8"/>
              </a:buClr>
              <a:buSzPct val="110000"/>
            </a:pPr>
            <a:r>
              <a:rPr lang="en-US" dirty="0" smtClean="0">
                <a:solidFill>
                  <a:srgbClr val="515256"/>
                </a:solidFill>
                <a:latin typeface="Arial" panose="020B0604020202020204" pitchFamily="34" charset="0"/>
                <a:cs typeface="Arial" panose="020B0604020202020204" pitchFamily="34" charset="0"/>
              </a:rPr>
              <a:t>Phase I Study Considerations</a:t>
            </a:r>
          </a:p>
          <a:p>
            <a:pPr defTabSz="228600">
              <a:spcBef>
                <a:spcPct val="20000"/>
              </a:spcBef>
              <a:buClr>
                <a:srgbClr val="1070B8"/>
              </a:buClr>
              <a:buSzPct val="110000"/>
            </a:pPr>
            <a:r>
              <a:rPr lang="en-US" dirty="0" smtClean="0">
                <a:solidFill>
                  <a:srgbClr val="515256"/>
                </a:solidFill>
                <a:latin typeface="Arial" panose="020B0604020202020204" pitchFamily="34" charset="0"/>
                <a:cs typeface="Arial" panose="020B0604020202020204" pitchFamily="34" charset="0"/>
              </a:rPr>
              <a:t>Other </a:t>
            </a:r>
            <a:r>
              <a:rPr lang="en-US" dirty="0">
                <a:solidFill>
                  <a:srgbClr val="515256"/>
                </a:solidFill>
                <a:latin typeface="Arial" panose="020B0604020202020204" pitchFamily="34" charset="0"/>
                <a:cs typeface="Arial" panose="020B0604020202020204" pitchFamily="34" charset="0"/>
              </a:rPr>
              <a:t>Improvements</a:t>
            </a:r>
          </a:p>
          <a:p>
            <a:pPr marL="285750" indent="-285750" defTabSz="228600">
              <a:spcBef>
                <a:spcPct val="20000"/>
              </a:spcBef>
              <a:buClr>
                <a:srgbClr val="1070B8"/>
              </a:buClr>
              <a:buSzPct val="110000"/>
              <a:buFont typeface="Arial" panose="020B0604020202020204" pitchFamily="34" charset="0"/>
              <a:buChar char="•"/>
            </a:pPr>
            <a:r>
              <a:rPr lang="en-US" dirty="0">
                <a:solidFill>
                  <a:srgbClr val="515256"/>
                </a:solidFill>
                <a:latin typeface="Arial" panose="020B0604020202020204" pitchFamily="34" charset="0"/>
                <a:cs typeface="Arial" panose="020B0604020202020204" pitchFamily="34" charset="0"/>
              </a:rPr>
              <a:t>Dynamic Message Signs</a:t>
            </a:r>
          </a:p>
          <a:p>
            <a:pPr marL="285750" indent="-285750" defTabSz="228600">
              <a:spcBef>
                <a:spcPct val="20000"/>
              </a:spcBef>
              <a:buClr>
                <a:srgbClr val="1070B8"/>
              </a:buClr>
              <a:buSzPct val="110000"/>
              <a:buFont typeface="Arial" panose="020B0604020202020204" pitchFamily="34" charset="0"/>
              <a:buChar char="•"/>
            </a:pPr>
            <a:r>
              <a:rPr lang="en-US" dirty="0">
                <a:solidFill>
                  <a:srgbClr val="515256"/>
                </a:solidFill>
                <a:latin typeface="Arial" panose="020B0604020202020204" pitchFamily="34" charset="0"/>
                <a:cs typeface="Arial" panose="020B0604020202020204" pitchFamily="34" charset="0"/>
              </a:rPr>
              <a:t>Travel Time Monitoring</a:t>
            </a:r>
          </a:p>
          <a:p>
            <a:pPr marL="285750" indent="-285750" defTabSz="228600">
              <a:spcBef>
                <a:spcPct val="20000"/>
              </a:spcBef>
              <a:buClr>
                <a:srgbClr val="1070B8"/>
              </a:buClr>
              <a:buSzPct val="110000"/>
              <a:buFont typeface="Arial" panose="020B0604020202020204" pitchFamily="34" charset="0"/>
              <a:buChar char="•"/>
            </a:pPr>
            <a:r>
              <a:rPr lang="en-US" dirty="0">
                <a:solidFill>
                  <a:srgbClr val="515256"/>
                </a:solidFill>
                <a:latin typeface="Arial" panose="020B0604020202020204" pitchFamily="34" charset="0"/>
                <a:cs typeface="Arial" panose="020B0604020202020204" pitchFamily="34" charset="0"/>
              </a:rPr>
              <a:t>Closed Circuit Television Cameras (CCTV)</a:t>
            </a:r>
          </a:p>
          <a:p>
            <a:pPr marL="285750" indent="-285750" defTabSz="228600">
              <a:spcBef>
                <a:spcPct val="20000"/>
              </a:spcBef>
              <a:buClr>
                <a:srgbClr val="1070B8"/>
              </a:buClr>
              <a:buSzPct val="110000"/>
              <a:buFont typeface="Arial" panose="020B0604020202020204" pitchFamily="34" charset="0"/>
              <a:buChar char="•"/>
            </a:pPr>
            <a:r>
              <a:rPr lang="en-US" dirty="0">
                <a:solidFill>
                  <a:srgbClr val="515256"/>
                </a:solidFill>
                <a:latin typeface="Arial" panose="020B0604020202020204" pitchFamily="34" charset="0"/>
                <a:cs typeface="Arial" panose="020B0604020202020204" pitchFamily="34" charset="0"/>
              </a:rPr>
              <a:t>Emergency Vehicle </a:t>
            </a:r>
            <a:r>
              <a:rPr lang="en-US" dirty="0" smtClean="0">
                <a:solidFill>
                  <a:srgbClr val="515256"/>
                </a:solidFill>
                <a:latin typeface="Arial" panose="020B0604020202020204" pitchFamily="34" charset="0"/>
                <a:cs typeface="Arial" panose="020B0604020202020204" pitchFamily="34" charset="0"/>
              </a:rPr>
              <a:t>Pre-emption</a:t>
            </a:r>
            <a:endParaRPr lang="en-US" dirty="0">
              <a:solidFill>
                <a:srgbClr val="515256"/>
              </a:solidFill>
              <a:latin typeface="Arial" panose="020B0604020202020204" pitchFamily="34" charset="0"/>
              <a:cs typeface="Arial" panose="020B0604020202020204" pitchFamily="34" charset="0"/>
            </a:endParaRPr>
          </a:p>
          <a:p>
            <a:pPr marL="285750" indent="-285750" defTabSz="228600">
              <a:spcBef>
                <a:spcPct val="20000"/>
              </a:spcBef>
              <a:buClr>
                <a:srgbClr val="1070B8"/>
              </a:buClr>
              <a:buSzPct val="110000"/>
              <a:buFont typeface="Arial" panose="020B0604020202020204" pitchFamily="34" charset="0"/>
              <a:buChar char="•"/>
            </a:pPr>
            <a:endParaRPr lang="en-US" dirty="0">
              <a:solidFill>
                <a:srgbClr val="515256"/>
              </a:solidFill>
              <a:latin typeface="Gotham Book"/>
            </a:endParaRPr>
          </a:p>
        </p:txBody>
      </p:sp>
      <p:pic>
        <p:nvPicPr>
          <p:cNvPr id="5122" name="Picture 2" descr="C:\Users\pelletiertr\AppData\Local\Microsoft\Windows\Temporary Internet Files\Content.IE5\4GUJUJIS\80px-Traffic_camera_-_Lake_Albert_Road_and_Sturt_Highwa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8578" y="761217"/>
            <a:ext cx="1270522" cy="190578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pelletiertr\AppData\Local\Microsoft\Windows\Temporary Internet Files\Content.IE5\UMOGAU24\Arterial_Dynamic_Message_Sign_(DMS)_showing_Travel_Time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8462" y="3162300"/>
            <a:ext cx="3572187" cy="23822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5703783"/>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46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Related image">
            <a:extLst>
              <a:ext uri="{FF2B5EF4-FFF2-40B4-BE49-F238E27FC236}">
                <a16:creationId xmlns:a16="http://schemas.microsoft.com/office/drawing/2014/main" xmlns="" id="{F74F50E6-35DE-488C-8877-EA18F4CA3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3028" y="2257471"/>
            <a:ext cx="2837252" cy="25759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2306" y="288372"/>
            <a:ext cx="5482402" cy="1069850"/>
          </a:xfrm>
          <a:prstGeom prst="rect">
            <a:avLst/>
          </a:prstGeom>
        </p:spPr>
      </p:pic>
      <p:sp>
        <p:nvSpPr>
          <p:cNvPr id="4" name="Title 1"/>
          <p:cNvSpPr txBox="1">
            <a:spLocks/>
          </p:cNvSpPr>
          <p:nvPr/>
        </p:nvSpPr>
        <p:spPr>
          <a:xfrm>
            <a:off x="278878" y="388411"/>
            <a:ext cx="7543800" cy="753036"/>
          </a:xfrm>
          <a:prstGeom prst="rect">
            <a:avLst/>
          </a:prstGeom>
        </p:spPr>
        <p:txBody>
          <a:bodyPr lIns="0" tIns="0" rIns="0" bIns="0">
            <a:noAutofit/>
          </a:bodyPr>
          <a:lstStyle>
            <a:lvl1pPr algn="l" defTabSz="228600" rtl="0" eaLnBrk="1" latinLnBrk="0" hangingPunct="1">
              <a:spcBef>
                <a:spcPct val="0"/>
              </a:spcBef>
              <a:buNone/>
              <a:defRPr sz="4800" b="0" i="0" kern="1200">
                <a:solidFill>
                  <a:srgbClr val="1070B8"/>
                </a:solidFill>
                <a:latin typeface="Arial Narrow" panose="020B0606020202030204" pitchFamily="34" charset="0"/>
                <a:ea typeface="+mj-ea"/>
                <a:cs typeface="Arial" panose="020B0604020202020204" pitchFamily="34" charset="0"/>
              </a:defRPr>
            </a:lvl1pPr>
          </a:lstStyle>
          <a:p>
            <a:r>
              <a:rPr lang="en-US" sz="3600" dirty="0">
                <a:solidFill>
                  <a:srgbClr val="FFFFFF"/>
                </a:solidFill>
              </a:rPr>
              <a:t>IDOT Smart Corridor Stu</a:t>
            </a:r>
            <a:r>
              <a:rPr lang="en-US" sz="3600" dirty="0">
                <a:solidFill>
                  <a:srgbClr val="E6F5E3"/>
                </a:solidFill>
              </a:rPr>
              <a:t>dy</a:t>
            </a:r>
            <a:endParaRPr lang="en-US" sz="3600" dirty="0">
              <a:solidFill>
                <a:srgbClr val="E6F5E3"/>
              </a:solidFill>
            </a:endParaRPr>
          </a:p>
        </p:txBody>
      </p:sp>
      <p:sp>
        <p:nvSpPr>
          <p:cNvPr id="12" name="Rectangle 11"/>
          <p:cNvSpPr/>
          <p:nvPr/>
        </p:nvSpPr>
        <p:spPr>
          <a:xfrm>
            <a:off x="196552" y="1432688"/>
            <a:ext cx="2880024" cy="3330142"/>
          </a:xfrm>
          <a:prstGeom prst="rect">
            <a:avLst/>
          </a:prstGeom>
        </p:spPr>
        <p:txBody>
          <a:bodyPr wrap="square">
            <a:spAutoFit/>
          </a:bodyPr>
          <a:lstStyle/>
          <a:p>
            <a:pPr marL="342900" indent="-342900" defTabSz="228600">
              <a:spcBef>
                <a:spcPct val="20000"/>
              </a:spcBef>
              <a:buClr>
                <a:srgbClr val="1070B8"/>
              </a:buClr>
              <a:buSzPct val="110000"/>
              <a:buFont typeface="Arial" panose="020B0604020202020204" pitchFamily="34" charset="0"/>
              <a:buChar char="•"/>
            </a:pPr>
            <a:r>
              <a:rPr lang="en-US" sz="1600" dirty="0" smtClean="0">
                <a:solidFill>
                  <a:srgbClr val="515256"/>
                </a:solidFill>
                <a:latin typeface="Arial" panose="020B0604020202020204" pitchFamily="34" charset="0"/>
                <a:cs typeface="Arial" panose="020B0604020202020204" pitchFamily="34" charset="0"/>
              </a:rPr>
              <a:t>Agency Coordination</a:t>
            </a:r>
            <a:endParaRPr lang="en-US" sz="1600" dirty="0">
              <a:solidFill>
                <a:srgbClr val="515256"/>
              </a:solidFill>
              <a:latin typeface="Arial" panose="020B0604020202020204" pitchFamily="34" charset="0"/>
              <a:cs typeface="Arial" panose="020B0604020202020204" pitchFamily="34" charset="0"/>
            </a:endParaRPr>
          </a:p>
          <a:p>
            <a:pPr marL="800100" lvl="1" indent="-342900" defTabSz="228600">
              <a:spcBef>
                <a:spcPct val="20000"/>
              </a:spcBef>
              <a:buClr>
                <a:srgbClr val="1070B8"/>
              </a:buClr>
              <a:buSzPct val="110000"/>
              <a:buFont typeface="Arial" panose="020B0604020202020204" pitchFamily="34" charset="0"/>
              <a:buChar char="•"/>
            </a:pPr>
            <a:r>
              <a:rPr lang="en-US" sz="1600" dirty="0">
                <a:solidFill>
                  <a:srgbClr val="515256"/>
                </a:solidFill>
                <a:latin typeface="Arial" panose="020B0604020202020204" pitchFamily="34" charset="0"/>
                <a:cs typeface="Arial" panose="020B0604020202020204" pitchFamily="34" charset="0"/>
              </a:rPr>
              <a:t>DuPage County</a:t>
            </a:r>
          </a:p>
          <a:p>
            <a:pPr marL="800100" lvl="1" indent="-342900" defTabSz="228600">
              <a:spcBef>
                <a:spcPct val="20000"/>
              </a:spcBef>
              <a:buClr>
                <a:srgbClr val="1070B8"/>
              </a:buClr>
              <a:buSzPct val="110000"/>
              <a:buFont typeface="Arial" panose="020B0604020202020204" pitchFamily="34" charset="0"/>
              <a:buChar char="•"/>
            </a:pPr>
            <a:r>
              <a:rPr lang="en-US" sz="1600" dirty="0">
                <a:solidFill>
                  <a:srgbClr val="515256"/>
                </a:solidFill>
                <a:latin typeface="Arial" panose="020B0604020202020204" pitchFamily="34" charset="0"/>
                <a:cs typeface="Arial" panose="020B0604020202020204" pitchFamily="34" charset="0"/>
              </a:rPr>
              <a:t>Cook County</a:t>
            </a:r>
          </a:p>
          <a:p>
            <a:pPr marL="800100" lvl="1" indent="-342900" defTabSz="228600">
              <a:spcBef>
                <a:spcPct val="20000"/>
              </a:spcBef>
              <a:buClr>
                <a:srgbClr val="1070B8"/>
              </a:buClr>
              <a:buSzPct val="110000"/>
              <a:buFont typeface="Arial" panose="020B0604020202020204" pitchFamily="34" charset="0"/>
              <a:buChar char="•"/>
            </a:pPr>
            <a:r>
              <a:rPr lang="en-US" sz="1600" dirty="0">
                <a:solidFill>
                  <a:srgbClr val="515256"/>
                </a:solidFill>
                <a:latin typeface="Arial" panose="020B0604020202020204" pitchFamily="34" charset="0"/>
                <a:cs typeface="Arial" panose="020B0604020202020204" pitchFamily="34" charset="0"/>
              </a:rPr>
              <a:t>Illinois Tollway</a:t>
            </a:r>
          </a:p>
          <a:p>
            <a:pPr marL="800100" lvl="1" indent="-342900" defTabSz="228600">
              <a:spcBef>
                <a:spcPct val="20000"/>
              </a:spcBef>
              <a:buClr>
                <a:srgbClr val="1070B8"/>
              </a:buClr>
              <a:buSzPct val="110000"/>
              <a:buFont typeface="Arial" panose="020B0604020202020204" pitchFamily="34" charset="0"/>
              <a:buChar char="•"/>
            </a:pPr>
            <a:r>
              <a:rPr lang="en-US" sz="1600" dirty="0">
                <a:solidFill>
                  <a:srgbClr val="515256"/>
                </a:solidFill>
                <a:latin typeface="Arial" panose="020B0604020202020204" pitchFamily="34" charset="0"/>
                <a:cs typeface="Arial" panose="020B0604020202020204" pitchFamily="34" charset="0"/>
              </a:rPr>
              <a:t>City of Chicago</a:t>
            </a:r>
          </a:p>
          <a:p>
            <a:pPr marL="800100" lvl="1" indent="-342900" defTabSz="228600">
              <a:spcBef>
                <a:spcPct val="20000"/>
              </a:spcBef>
              <a:buClr>
                <a:srgbClr val="1070B8"/>
              </a:buClr>
              <a:buSzPct val="110000"/>
              <a:buFont typeface="Arial" panose="020B0604020202020204" pitchFamily="34" charset="0"/>
              <a:buChar char="•"/>
            </a:pPr>
            <a:r>
              <a:rPr lang="en-US" sz="1600" dirty="0">
                <a:solidFill>
                  <a:srgbClr val="515256"/>
                </a:solidFill>
                <a:latin typeface="Arial" panose="020B0604020202020204" pitchFamily="34" charset="0"/>
                <a:cs typeface="Arial" panose="020B0604020202020204" pitchFamily="34" charset="0"/>
              </a:rPr>
              <a:t>PACE/CTA</a:t>
            </a:r>
          </a:p>
          <a:p>
            <a:pPr marL="800100" lvl="1" indent="-342900" defTabSz="228600">
              <a:spcBef>
                <a:spcPct val="20000"/>
              </a:spcBef>
              <a:buClr>
                <a:srgbClr val="1070B8"/>
              </a:buClr>
              <a:buSzPct val="110000"/>
              <a:buFont typeface="Arial" panose="020B0604020202020204" pitchFamily="34" charset="0"/>
              <a:buChar char="•"/>
            </a:pPr>
            <a:r>
              <a:rPr lang="en-US" sz="1600" dirty="0">
                <a:solidFill>
                  <a:srgbClr val="515256"/>
                </a:solidFill>
                <a:latin typeface="Arial" panose="020B0604020202020204" pitchFamily="34" charset="0"/>
                <a:cs typeface="Arial" panose="020B0604020202020204" pitchFamily="34" charset="0"/>
              </a:rPr>
              <a:t>RTA</a:t>
            </a:r>
          </a:p>
          <a:p>
            <a:pPr marL="800100" lvl="1" indent="-342900" defTabSz="228600">
              <a:spcBef>
                <a:spcPct val="20000"/>
              </a:spcBef>
              <a:buClr>
                <a:srgbClr val="1070B8"/>
              </a:buClr>
              <a:buSzPct val="110000"/>
              <a:buFont typeface="Arial" panose="020B0604020202020204" pitchFamily="34" charset="0"/>
              <a:buChar char="•"/>
            </a:pPr>
            <a:r>
              <a:rPr lang="en-US" sz="1600" dirty="0" smtClean="0">
                <a:solidFill>
                  <a:srgbClr val="515256"/>
                </a:solidFill>
                <a:latin typeface="Arial" panose="020B0604020202020204" pitchFamily="34" charset="0"/>
                <a:cs typeface="Arial" panose="020B0604020202020204" pitchFamily="34" charset="0"/>
              </a:rPr>
              <a:t>27 </a:t>
            </a:r>
            <a:r>
              <a:rPr lang="en-US" sz="1600" dirty="0">
                <a:solidFill>
                  <a:srgbClr val="515256"/>
                </a:solidFill>
                <a:latin typeface="Arial" panose="020B0604020202020204" pitchFamily="34" charset="0"/>
                <a:cs typeface="Arial" panose="020B0604020202020204" pitchFamily="34" charset="0"/>
              </a:rPr>
              <a:t>Municipalities</a:t>
            </a:r>
          </a:p>
          <a:p>
            <a:pPr marL="800100" lvl="1" indent="-342900" defTabSz="228600">
              <a:spcBef>
                <a:spcPct val="20000"/>
              </a:spcBef>
              <a:buClr>
                <a:srgbClr val="1070B8"/>
              </a:buClr>
              <a:buSzPct val="110000"/>
              <a:buFont typeface="Arial" panose="020B0604020202020204" pitchFamily="34" charset="0"/>
              <a:buChar char="•"/>
            </a:pPr>
            <a:endParaRPr lang="en-US" sz="1600" dirty="0">
              <a:solidFill>
                <a:srgbClr val="515256"/>
              </a:solidFill>
              <a:latin typeface="Gotham Book"/>
            </a:endParaRPr>
          </a:p>
          <a:p>
            <a:pPr marL="800100" lvl="1" indent="-342900" defTabSz="228600">
              <a:spcBef>
                <a:spcPct val="20000"/>
              </a:spcBef>
              <a:buClr>
                <a:srgbClr val="1070B8"/>
              </a:buClr>
              <a:buSzPct val="110000"/>
              <a:buFont typeface="Arial" panose="020B0604020202020204" pitchFamily="34" charset="0"/>
              <a:buChar char="•"/>
            </a:pPr>
            <a:endParaRPr lang="en-US" sz="1600" dirty="0">
              <a:solidFill>
                <a:srgbClr val="515256"/>
              </a:solidFill>
              <a:latin typeface="Gotham Book"/>
            </a:endParaRPr>
          </a:p>
          <a:p>
            <a:pPr marL="342900" indent="-342900" defTabSz="228600">
              <a:spcBef>
                <a:spcPct val="20000"/>
              </a:spcBef>
              <a:buClr>
                <a:srgbClr val="1070B8"/>
              </a:buClr>
              <a:buSzPct val="110000"/>
              <a:buFont typeface="Arial" panose="020B0604020202020204" pitchFamily="34" charset="0"/>
              <a:buChar char="•"/>
            </a:pPr>
            <a:endParaRPr lang="en-US" dirty="0">
              <a:solidFill>
                <a:srgbClr val="515256"/>
              </a:solidFill>
              <a:latin typeface="Gotham Book"/>
            </a:endParaRPr>
          </a:p>
        </p:txBody>
      </p:sp>
      <p:sp>
        <p:nvSpPr>
          <p:cNvPr id="7" name="Rectangle 6"/>
          <p:cNvSpPr/>
          <p:nvPr/>
        </p:nvSpPr>
        <p:spPr>
          <a:xfrm>
            <a:off x="5425776" y="1432688"/>
            <a:ext cx="3308649" cy="4265783"/>
          </a:xfrm>
          <a:prstGeom prst="rect">
            <a:avLst/>
          </a:prstGeom>
        </p:spPr>
        <p:txBody>
          <a:bodyPr wrap="square">
            <a:spAutoFit/>
          </a:bodyPr>
          <a:lstStyle/>
          <a:p>
            <a:pPr marL="342900" indent="-342900" defTabSz="228600">
              <a:spcBef>
                <a:spcPct val="20000"/>
              </a:spcBef>
              <a:buClr>
                <a:srgbClr val="1070B8"/>
              </a:buClr>
              <a:buSzPct val="110000"/>
              <a:buFont typeface="Arial" panose="020B0604020202020204" pitchFamily="34" charset="0"/>
              <a:buChar char="•"/>
            </a:pPr>
            <a:r>
              <a:rPr lang="en-US" sz="1600" dirty="0" smtClean="0">
                <a:solidFill>
                  <a:srgbClr val="515256"/>
                </a:solidFill>
                <a:latin typeface="Arial" panose="020B0604020202020204" pitchFamily="34" charset="0"/>
                <a:cs typeface="Arial" panose="020B0604020202020204" pitchFamily="34" charset="0"/>
              </a:rPr>
              <a:t>Other Projects</a:t>
            </a:r>
          </a:p>
          <a:p>
            <a:pPr marL="800100" lvl="1" indent="-342900" defTabSz="228600">
              <a:spcBef>
                <a:spcPct val="20000"/>
              </a:spcBef>
              <a:buClr>
                <a:srgbClr val="1070B8"/>
              </a:buClr>
              <a:buSzPct val="110000"/>
              <a:buFont typeface="Arial" panose="020B0604020202020204" pitchFamily="34" charset="0"/>
              <a:buChar char="•"/>
            </a:pPr>
            <a:r>
              <a:rPr lang="en-US" sz="1600" dirty="0" smtClean="0">
                <a:solidFill>
                  <a:srgbClr val="515256"/>
                </a:solidFill>
                <a:latin typeface="Arial" panose="020B0604020202020204" pitchFamily="34" charset="0"/>
                <a:cs typeface="Arial" panose="020B0604020202020204" pitchFamily="34" charset="0"/>
              </a:rPr>
              <a:t>North Avenue Corridor Study (PACE)</a:t>
            </a:r>
          </a:p>
          <a:p>
            <a:pPr marL="800100" lvl="1" indent="-342900" defTabSz="228600">
              <a:spcBef>
                <a:spcPct val="20000"/>
              </a:spcBef>
              <a:buClr>
                <a:srgbClr val="1070B8"/>
              </a:buClr>
              <a:buSzPct val="110000"/>
              <a:buFont typeface="Arial" panose="020B0604020202020204" pitchFamily="34" charset="0"/>
              <a:buChar char="•"/>
            </a:pPr>
            <a:r>
              <a:rPr lang="en-US" sz="1600" dirty="0" err="1" smtClean="0">
                <a:solidFill>
                  <a:srgbClr val="515256"/>
                </a:solidFill>
                <a:latin typeface="Arial" panose="020B0604020202020204" pitchFamily="34" charset="0"/>
                <a:cs typeface="Arial" panose="020B0604020202020204" pitchFamily="34" charset="0"/>
              </a:rPr>
              <a:t>Cermak</a:t>
            </a:r>
            <a:r>
              <a:rPr lang="en-US" sz="1600" dirty="0" smtClean="0">
                <a:solidFill>
                  <a:srgbClr val="515256"/>
                </a:solidFill>
                <a:latin typeface="Arial" panose="020B0604020202020204" pitchFamily="34" charset="0"/>
                <a:cs typeface="Arial" panose="020B0604020202020204" pitchFamily="34" charset="0"/>
              </a:rPr>
              <a:t> Road Transit Signal Priority (PACE)</a:t>
            </a:r>
          </a:p>
          <a:p>
            <a:pPr marL="800100" lvl="1" indent="-342900" defTabSz="228600">
              <a:spcBef>
                <a:spcPct val="20000"/>
              </a:spcBef>
              <a:buClr>
                <a:srgbClr val="1070B8"/>
              </a:buClr>
              <a:buSzPct val="110000"/>
              <a:buFont typeface="Arial" panose="020B0604020202020204" pitchFamily="34" charset="0"/>
              <a:buChar char="•"/>
            </a:pPr>
            <a:r>
              <a:rPr lang="en-US" sz="1600" dirty="0" smtClean="0">
                <a:solidFill>
                  <a:srgbClr val="515256"/>
                </a:solidFill>
                <a:latin typeface="Arial" panose="020B0604020202020204" pitchFamily="34" charset="0"/>
                <a:cs typeface="Arial" panose="020B0604020202020204" pitchFamily="34" charset="0"/>
              </a:rPr>
              <a:t>PULSE (PACE)</a:t>
            </a:r>
          </a:p>
          <a:p>
            <a:pPr marL="800100" lvl="1" indent="-342900" defTabSz="228600">
              <a:spcBef>
                <a:spcPct val="20000"/>
              </a:spcBef>
              <a:buClr>
                <a:srgbClr val="1070B8"/>
              </a:buClr>
              <a:buSzPct val="110000"/>
              <a:buFont typeface="Arial" panose="020B0604020202020204" pitchFamily="34" charset="0"/>
              <a:buChar char="•"/>
            </a:pPr>
            <a:r>
              <a:rPr lang="en-US" sz="1600" dirty="0" smtClean="0">
                <a:solidFill>
                  <a:srgbClr val="515256"/>
                </a:solidFill>
                <a:latin typeface="Arial" panose="020B0604020202020204" pitchFamily="34" charset="0"/>
                <a:cs typeface="Arial" panose="020B0604020202020204" pitchFamily="34" charset="0"/>
              </a:rPr>
              <a:t>IL 64 &amp; I-294 (Northlake)</a:t>
            </a:r>
          </a:p>
          <a:p>
            <a:pPr marL="800100" lvl="1" indent="-342900" defTabSz="228600">
              <a:spcBef>
                <a:spcPct val="20000"/>
              </a:spcBef>
              <a:buClr>
                <a:srgbClr val="1070B8"/>
              </a:buClr>
              <a:buSzPct val="110000"/>
              <a:buFont typeface="Arial" panose="020B0604020202020204" pitchFamily="34" charset="0"/>
              <a:buChar char="•"/>
            </a:pPr>
            <a:r>
              <a:rPr lang="en-US" sz="1600" dirty="0" smtClean="0">
                <a:solidFill>
                  <a:srgbClr val="515256"/>
                </a:solidFill>
                <a:latin typeface="Arial" panose="020B0604020202020204" pitchFamily="34" charset="0"/>
                <a:cs typeface="Arial" panose="020B0604020202020204" pitchFamily="34" charset="0"/>
              </a:rPr>
              <a:t>North Avenue Streetscape (River Forest &amp; Elmwood Park)</a:t>
            </a:r>
          </a:p>
          <a:p>
            <a:pPr marL="800100" lvl="1" indent="-342900" defTabSz="228600">
              <a:spcBef>
                <a:spcPct val="20000"/>
              </a:spcBef>
              <a:buClr>
                <a:srgbClr val="1070B8"/>
              </a:buClr>
              <a:buSzPct val="110000"/>
              <a:buFont typeface="Arial" panose="020B0604020202020204" pitchFamily="34" charset="0"/>
              <a:buChar char="•"/>
            </a:pPr>
            <a:r>
              <a:rPr lang="en-US" sz="1600" dirty="0" smtClean="0">
                <a:solidFill>
                  <a:srgbClr val="515256"/>
                </a:solidFill>
                <a:latin typeface="Arial" panose="020B0604020202020204" pitchFamily="34" charset="0"/>
                <a:cs typeface="Arial" panose="020B0604020202020204" pitchFamily="34" charset="0"/>
              </a:rPr>
              <a:t>Ongoing ADA and resurfacing (IDOT)</a:t>
            </a:r>
          </a:p>
          <a:p>
            <a:pPr marL="800100" lvl="1" indent="-342900" defTabSz="228600">
              <a:spcBef>
                <a:spcPct val="20000"/>
              </a:spcBef>
              <a:buClr>
                <a:srgbClr val="1070B8"/>
              </a:buClr>
              <a:buSzPct val="110000"/>
              <a:buFont typeface="Arial" panose="020B0604020202020204" pitchFamily="34" charset="0"/>
              <a:buChar char="•"/>
            </a:pPr>
            <a:endParaRPr lang="en-US" sz="1600" dirty="0">
              <a:solidFill>
                <a:srgbClr val="515256"/>
              </a:solidFill>
              <a:latin typeface="Gotham Book"/>
            </a:endParaRPr>
          </a:p>
          <a:p>
            <a:pPr marL="800100" lvl="1" indent="-342900" defTabSz="228600">
              <a:spcBef>
                <a:spcPct val="20000"/>
              </a:spcBef>
              <a:buClr>
                <a:srgbClr val="1070B8"/>
              </a:buClr>
              <a:buSzPct val="110000"/>
              <a:buFont typeface="Arial" panose="020B0604020202020204" pitchFamily="34" charset="0"/>
              <a:buChar char="•"/>
            </a:pPr>
            <a:endParaRPr lang="en-US" sz="1600" dirty="0">
              <a:solidFill>
                <a:srgbClr val="515256"/>
              </a:solidFill>
              <a:latin typeface="Gotham Book"/>
            </a:endParaRPr>
          </a:p>
          <a:p>
            <a:pPr marL="342900" indent="-342900" defTabSz="228600">
              <a:spcBef>
                <a:spcPct val="20000"/>
              </a:spcBef>
              <a:buClr>
                <a:srgbClr val="1070B8"/>
              </a:buClr>
              <a:buSzPct val="110000"/>
              <a:buFont typeface="Arial" panose="020B0604020202020204" pitchFamily="34" charset="0"/>
              <a:buChar char="•"/>
            </a:pPr>
            <a:endParaRPr lang="en-US" dirty="0">
              <a:solidFill>
                <a:srgbClr val="515256"/>
              </a:solidFill>
              <a:latin typeface="Gotham Book"/>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5703783"/>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70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06" y="288372"/>
            <a:ext cx="5482402" cy="1069850"/>
          </a:xfrm>
          <a:prstGeom prst="rect">
            <a:avLst/>
          </a:prstGeom>
        </p:spPr>
      </p:pic>
      <p:sp>
        <p:nvSpPr>
          <p:cNvPr id="4" name="Title 1"/>
          <p:cNvSpPr txBox="1">
            <a:spLocks/>
          </p:cNvSpPr>
          <p:nvPr/>
        </p:nvSpPr>
        <p:spPr>
          <a:xfrm>
            <a:off x="278878" y="388411"/>
            <a:ext cx="7543800" cy="753036"/>
          </a:xfrm>
          <a:prstGeom prst="rect">
            <a:avLst/>
          </a:prstGeom>
        </p:spPr>
        <p:txBody>
          <a:bodyPr lIns="0" tIns="0" rIns="0" bIns="0">
            <a:noAutofit/>
          </a:bodyPr>
          <a:lstStyle>
            <a:lvl1pPr algn="l" defTabSz="228600" rtl="0" eaLnBrk="1" latinLnBrk="0" hangingPunct="1">
              <a:spcBef>
                <a:spcPct val="0"/>
              </a:spcBef>
              <a:buNone/>
              <a:defRPr sz="4800" b="0" i="0" kern="1200">
                <a:solidFill>
                  <a:srgbClr val="1070B8"/>
                </a:solidFill>
                <a:latin typeface="Arial Narrow" panose="020B0606020202030204" pitchFamily="34" charset="0"/>
                <a:ea typeface="+mj-ea"/>
                <a:cs typeface="Arial" panose="020B0604020202020204" pitchFamily="34" charset="0"/>
              </a:defRPr>
            </a:lvl1pPr>
          </a:lstStyle>
          <a:p>
            <a:r>
              <a:rPr lang="en-US" sz="4000" dirty="0" smtClean="0">
                <a:solidFill>
                  <a:srgbClr val="FFFFFF"/>
                </a:solidFill>
              </a:rPr>
              <a:t>Next Steps</a:t>
            </a:r>
            <a:endParaRPr lang="en-US" sz="4000" dirty="0">
              <a:solidFill>
                <a:srgbClr val="FFFFFF"/>
              </a:solidFill>
            </a:endParaRPr>
          </a:p>
        </p:txBody>
      </p:sp>
      <p:sp>
        <p:nvSpPr>
          <p:cNvPr id="12" name="Rectangle 11"/>
          <p:cNvSpPr/>
          <p:nvPr/>
        </p:nvSpPr>
        <p:spPr>
          <a:xfrm>
            <a:off x="196553" y="1432687"/>
            <a:ext cx="6810738" cy="1034129"/>
          </a:xfrm>
          <a:prstGeom prst="rect">
            <a:avLst/>
          </a:prstGeom>
        </p:spPr>
        <p:txBody>
          <a:bodyPr wrap="square">
            <a:spAutoFit/>
          </a:bodyPr>
          <a:lstStyle/>
          <a:p>
            <a:pPr marL="800100" lvl="1" indent="-342900" defTabSz="228600">
              <a:spcBef>
                <a:spcPct val="20000"/>
              </a:spcBef>
              <a:buClr>
                <a:srgbClr val="1070B8"/>
              </a:buClr>
              <a:buSzPct val="110000"/>
              <a:buFont typeface="Arial" panose="020B0604020202020204" pitchFamily="34" charset="0"/>
              <a:buChar char="•"/>
            </a:pPr>
            <a:endParaRPr lang="en-US" dirty="0" smtClean="0">
              <a:solidFill>
                <a:srgbClr val="515256"/>
              </a:solidFill>
              <a:latin typeface="Gotham Book"/>
            </a:endParaRPr>
          </a:p>
          <a:p>
            <a:pPr marL="342900" indent="-342900" defTabSz="228600">
              <a:spcBef>
                <a:spcPct val="20000"/>
              </a:spcBef>
              <a:buClr>
                <a:srgbClr val="1070B8"/>
              </a:buClr>
              <a:buSzPct val="110000"/>
              <a:buFont typeface="Arial" panose="020B0604020202020204" pitchFamily="34" charset="0"/>
              <a:buChar char="•"/>
            </a:pPr>
            <a:endParaRPr lang="en-US" dirty="0" smtClean="0">
              <a:solidFill>
                <a:srgbClr val="515256"/>
              </a:solidFill>
              <a:latin typeface="Gotham Book"/>
            </a:endParaRPr>
          </a:p>
          <a:p>
            <a:pPr marL="342900" indent="-342900" defTabSz="228600">
              <a:spcBef>
                <a:spcPct val="20000"/>
              </a:spcBef>
              <a:buClr>
                <a:srgbClr val="1070B8"/>
              </a:buClr>
              <a:buSzPct val="110000"/>
              <a:buFont typeface="Arial" panose="020B0604020202020204" pitchFamily="34" charset="0"/>
              <a:buChar char="•"/>
            </a:pPr>
            <a:endParaRPr lang="en-US" dirty="0">
              <a:solidFill>
                <a:srgbClr val="515256"/>
              </a:solidFill>
              <a:latin typeface="Gotham Book"/>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5703783"/>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7722" y="1365969"/>
            <a:ext cx="5077258" cy="929485"/>
          </a:xfrm>
          <a:prstGeom prst="rect">
            <a:avLst/>
          </a:prstGeom>
        </p:spPr>
        <p:txBody>
          <a:bodyPr wrap="square">
            <a:spAutoFit/>
          </a:bodyPr>
          <a:lstStyle/>
          <a:p>
            <a:pPr marL="342900" indent="-342900" defTabSz="228600">
              <a:spcBef>
                <a:spcPct val="20000"/>
              </a:spcBef>
              <a:buClr>
                <a:srgbClr val="1070B8"/>
              </a:buClr>
              <a:buSzPct val="110000"/>
              <a:buFont typeface="Arial" panose="020B0604020202020204" pitchFamily="34" charset="0"/>
              <a:buChar char="•"/>
            </a:pPr>
            <a:r>
              <a:rPr lang="en-US" sz="1600" dirty="0" smtClean="0">
                <a:solidFill>
                  <a:srgbClr val="515256"/>
                </a:solidFill>
                <a:latin typeface="Arial" panose="020B0604020202020204" pitchFamily="34" charset="0"/>
                <a:cs typeface="Arial" panose="020B0604020202020204" pitchFamily="34" charset="0"/>
              </a:rPr>
              <a:t>Cook County completion in Summer 2018</a:t>
            </a:r>
          </a:p>
          <a:p>
            <a:pPr marL="342900" indent="-342900" defTabSz="228600">
              <a:spcBef>
                <a:spcPct val="20000"/>
              </a:spcBef>
              <a:buClr>
                <a:srgbClr val="1070B8"/>
              </a:buClr>
              <a:buSzPct val="110000"/>
              <a:buFont typeface="Arial" panose="020B0604020202020204" pitchFamily="34" charset="0"/>
              <a:buChar char="•"/>
            </a:pPr>
            <a:r>
              <a:rPr lang="en-US" sz="1600" dirty="0" smtClean="0">
                <a:solidFill>
                  <a:srgbClr val="515256"/>
                </a:solidFill>
                <a:latin typeface="Arial" panose="020B0604020202020204" pitchFamily="34" charset="0"/>
                <a:cs typeface="Arial" panose="020B0604020202020204" pitchFamily="34" charset="0"/>
              </a:rPr>
              <a:t>DuPage </a:t>
            </a:r>
            <a:r>
              <a:rPr lang="en-US" sz="1600" dirty="0" smtClean="0">
                <a:solidFill>
                  <a:srgbClr val="515256"/>
                </a:solidFill>
                <a:latin typeface="Arial" panose="020B0604020202020204" pitchFamily="34" charset="0"/>
                <a:cs typeface="Arial" panose="020B0604020202020204" pitchFamily="34" charset="0"/>
              </a:rPr>
              <a:t>County </a:t>
            </a:r>
            <a:r>
              <a:rPr lang="en-US" sz="1600" dirty="0" smtClean="0">
                <a:solidFill>
                  <a:srgbClr val="515256"/>
                </a:solidFill>
                <a:latin typeface="Arial" panose="020B0604020202020204" pitchFamily="34" charset="0"/>
                <a:cs typeface="Arial" panose="020B0604020202020204" pitchFamily="34" charset="0"/>
              </a:rPr>
              <a:t>completion in Winter 2018</a:t>
            </a:r>
            <a:endParaRPr lang="en-US" sz="1600" dirty="0" smtClean="0">
              <a:solidFill>
                <a:srgbClr val="515256"/>
              </a:solidFill>
              <a:latin typeface="Arial" panose="020B0604020202020204" pitchFamily="34" charset="0"/>
              <a:cs typeface="Arial" panose="020B0604020202020204" pitchFamily="34" charset="0"/>
            </a:endParaRPr>
          </a:p>
          <a:p>
            <a:pPr marL="342900" indent="-342900" defTabSz="228600">
              <a:spcBef>
                <a:spcPct val="20000"/>
              </a:spcBef>
              <a:buClr>
                <a:srgbClr val="1070B8"/>
              </a:buClr>
              <a:buSzPct val="110000"/>
              <a:buFont typeface="Arial" panose="020B0604020202020204" pitchFamily="34" charset="0"/>
              <a:buChar char="•"/>
            </a:pPr>
            <a:r>
              <a:rPr lang="en-US" sz="1600" dirty="0" smtClean="0">
                <a:solidFill>
                  <a:srgbClr val="515256"/>
                </a:solidFill>
                <a:latin typeface="Arial" panose="020B0604020202020204" pitchFamily="34" charset="0"/>
                <a:cs typeface="Arial" panose="020B0604020202020204" pitchFamily="34" charset="0"/>
              </a:rPr>
              <a:t>No funding beyond Phase I</a:t>
            </a:r>
            <a:endParaRPr lang="en-US" sz="1600" dirty="0">
              <a:solidFill>
                <a:srgbClr val="515256"/>
              </a:solidFill>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4289" y="3378828"/>
            <a:ext cx="4562307" cy="1411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52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06" y="288372"/>
            <a:ext cx="5482402" cy="1069850"/>
          </a:xfrm>
          <a:prstGeom prst="rect">
            <a:avLst/>
          </a:prstGeom>
        </p:spPr>
      </p:pic>
      <p:sp>
        <p:nvSpPr>
          <p:cNvPr id="4" name="Title 1"/>
          <p:cNvSpPr txBox="1">
            <a:spLocks/>
          </p:cNvSpPr>
          <p:nvPr/>
        </p:nvSpPr>
        <p:spPr>
          <a:xfrm>
            <a:off x="278878" y="388411"/>
            <a:ext cx="7543800" cy="753036"/>
          </a:xfrm>
          <a:prstGeom prst="rect">
            <a:avLst/>
          </a:prstGeom>
        </p:spPr>
        <p:txBody>
          <a:bodyPr lIns="0" tIns="0" rIns="0" bIns="0">
            <a:noAutofit/>
          </a:bodyPr>
          <a:lstStyle>
            <a:lvl1pPr algn="l" defTabSz="228600" rtl="0" eaLnBrk="1" latinLnBrk="0" hangingPunct="1">
              <a:spcBef>
                <a:spcPct val="0"/>
              </a:spcBef>
              <a:buNone/>
              <a:defRPr sz="4800" b="0" i="0" kern="1200">
                <a:solidFill>
                  <a:srgbClr val="1070B8"/>
                </a:solidFill>
                <a:latin typeface="Arial Narrow" panose="020B0606020202030204" pitchFamily="34" charset="0"/>
                <a:ea typeface="+mj-ea"/>
                <a:cs typeface="Arial" panose="020B0604020202020204" pitchFamily="34" charset="0"/>
              </a:defRPr>
            </a:lvl1pPr>
          </a:lstStyle>
          <a:p>
            <a:endParaRPr lang="en-US" sz="4000" dirty="0">
              <a:solidFill>
                <a:srgbClr val="FFFFFF"/>
              </a:solidFill>
            </a:endParaRPr>
          </a:p>
        </p:txBody>
      </p:sp>
      <p:sp>
        <p:nvSpPr>
          <p:cNvPr id="2" name="AutoShape 2" descr="Image result for Questions">
            <a:extLst>
              <a:ext uri="{FF2B5EF4-FFF2-40B4-BE49-F238E27FC236}">
                <a16:creationId xmlns:a16="http://schemas.microsoft.com/office/drawing/2014/main" xmlns="" id="{84C21160-E48C-45EA-A574-1011A735E466}"/>
              </a:ext>
            </a:extLst>
          </p:cNvPr>
          <p:cNvSpPr>
            <a:spLocks noChangeAspect="1" noChangeArrowheads="1"/>
          </p:cNvSpPr>
          <p:nvPr/>
        </p:nvSpPr>
        <p:spPr bwMode="auto">
          <a:xfrm>
            <a:off x="4419600" y="3276600"/>
            <a:ext cx="3197352" cy="31973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Questions">
            <a:extLst>
              <a:ext uri="{FF2B5EF4-FFF2-40B4-BE49-F238E27FC236}">
                <a16:creationId xmlns:a16="http://schemas.microsoft.com/office/drawing/2014/main" xmlns="" id="{E1822A8B-B488-4AC6-A26D-EB97F9676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2047" y="1358222"/>
            <a:ext cx="4695106" cy="46951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5703783"/>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22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06" y="288372"/>
            <a:ext cx="5482402" cy="1069850"/>
          </a:xfrm>
          <a:prstGeom prst="rect">
            <a:avLst/>
          </a:prstGeom>
        </p:spPr>
      </p:pic>
      <p:sp>
        <p:nvSpPr>
          <p:cNvPr id="4" name="Title 1"/>
          <p:cNvSpPr txBox="1">
            <a:spLocks/>
          </p:cNvSpPr>
          <p:nvPr/>
        </p:nvSpPr>
        <p:spPr>
          <a:xfrm>
            <a:off x="278878" y="388411"/>
            <a:ext cx="7543800" cy="753036"/>
          </a:xfrm>
          <a:prstGeom prst="rect">
            <a:avLst/>
          </a:prstGeom>
        </p:spPr>
        <p:txBody>
          <a:bodyPr lIns="0" tIns="0" rIns="0" bIns="0">
            <a:noAutofit/>
          </a:bodyPr>
          <a:lstStyle>
            <a:lvl1pPr algn="l" defTabSz="228600" rtl="0" eaLnBrk="1" latinLnBrk="0" hangingPunct="1">
              <a:spcBef>
                <a:spcPct val="0"/>
              </a:spcBef>
              <a:buNone/>
              <a:defRPr sz="4800" b="0" i="0" kern="1200">
                <a:solidFill>
                  <a:srgbClr val="1070B8"/>
                </a:solidFill>
                <a:latin typeface="Arial Narrow" panose="020B0606020202030204" pitchFamily="34" charset="0"/>
                <a:ea typeface="+mj-ea"/>
                <a:cs typeface="Arial" panose="020B0604020202020204" pitchFamily="34" charset="0"/>
              </a:defRPr>
            </a:lvl1pPr>
          </a:lstStyle>
          <a:p>
            <a:r>
              <a:rPr lang="en-US" sz="4000" dirty="0">
                <a:solidFill>
                  <a:srgbClr val="FFFFFF"/>
                </a:solidFill>
              </a:rPr>
              <a:t>Agenda</a:t>
            </a:r>
          </a:p>
        </p:txBody>
      </p:sp>
      <p:sp>
        <p:nvSpPr>
          <p:cNvPr id="12" name="Rectangle 11"/>
          <p:cNvSpPr/>
          <p:nvPr/>
        </p:nvSpPr>
        <p:spPr>
          <a:xfrm>
            <a:off x="196552" y="1432688"/>
            <a:ext cx="7296201" cy="2031325"/>
          </a:xfrm>
          <a:prstGeom prst="rect">
            <a:avLst/>
          </a:prstGeom>
        </p:spPr>
        <p:txBody>
          <a:bodyPr wrap="square">
            <a:spAutoFit/>
          </a:bodyPr>
          <a:lstStyle/>
          <a:p>
            <a:pPr marL="342900"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Transit and ITS</a:t>
            </a:r>
          </a:p>
          <a:p>
            <a:pPr marL="342900"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ITS and IDOT – a long history</a:t>
            </a:r>
            <a:endParaRPr lang="en-US" dirty="0">
              <a:solidFill>
                <a:srgbClr val="515256"/>
              </a:solidFill>
              <a:latin typeface="Arial" panose="020B0604020202020204" pitchFamily="34" charset="0"/>
              <a:cs typeface="Arial" panose="020B0604020202020204" pitchFamily="34" charset="0"/>
            </a:endParaRPr>
          </a:p>
          <a:p>
            <a:pPr marL="342900"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Cook DuPage Corridor Study</a:t>
            </a:r>
          </a:p>
          <a:p>
            <a:pPr marL="342900"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IDOT – Smart Corridor Project</a:t>
            </a:r>
          </a:p>
          <a:p>
            <a:pPr marL="342900"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Next </a:t>
            </a:r>
            <a:r>
              <a:rPr lang="en-US" dirty="0">
                <a:solidFill>
                  <a:srgbClr val="515256"/>
                </a:solidFill>
                <a:latin typeface="Arial" panose="020B0604020202020204" pitchFamily="34" charset="0"/>
                <a:cs typeface="Arial" panose="020B0604020202020204" pitchFamily="34" charset="0"/>
              </a:rPr>
              <a:t>Steps</a:t>
            </a:r>
          </a:p>
          <a:p>
            <a:pPr marL="342900" indent="-342900" defTabSz="228600">
              <a:spcBef>
                <a:spcPct val="20000"/>
              </a:spcBef>
              <a:buClr>
                <a:srgbClr val="1070B8"/>
              </a:buClr>
              <a:buSzPct val="110000"/>
              <a:buFont typeface="Arial" panose="020B0604020202020204" pitchFamily="34" charset="0"/>
              <a:buChar char="•"/>
            </a:pPr>
            <a:endParaRPr lang="en-US" dirty="0">
              <a:solidFill>
                <a:srgbClr val="515256"/>
              </a:solidFill>
              <a:latin typeface="Gotham Book"/>
            </a:endParaRPr>
          </a:p>
        </p:txBody>
      </p:sp>
      <p:pic>
        <p:nvPicPr>
          <p:cNvPr id="2054" name="Picture 6" descr="Image result for agenda">
            <a:extLst>
              <a:ext uri="{FF2B5EF4-FFF2-40B4-BE49-F238E27FC236}">
                <a16:creationId xmlns:a16="http://schemas.microsoft.com/office/drawing/2014/main" xmlns="" id="{9BDA89A5-192D-44AB-9612-757ADF5358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472" y="2989158"/>
            <a:ext cx="3305175" cy="32956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5703783"/>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96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06" y="288372"/>
            <a:ext cx="5482402" cy="1069850"/>
          </a:xfrm>
          <a:prstGeom prst="rect">
            <a:avLst/>
          </a:prstGeom>
        </p:spPr>
      </p:pic>
      <p:sp>
        <p:nvSpPr>
          <p:cNvPr id="4" name="Title 1"/>
          <p:cNvSpPr txBox="1">
            <a:spLocks/>
          </p:cNvSpPr>
          <p:nvPr/>
        </p:nvSpPr>
        <p:spPr>
          <a:xfrm>
            <a:off x="278878" y="388411"/>
            <a:ext cx="7543800" cy="753036"/>
          </a:xfrm>
          <a:prstGeom prst="rect">
            <a:avLst/>
          </a:prstGeom>
        </p:spPr>
        <p:txBody>
          <a:bodyPr lIns="0" tIns="0" rIns="0" bIns="0">
            <a:noAutofit/>
          </a:bodyPr>
          <a:lstStyle>
            <a:lvl1pPr algn="l" defTabSz="228600" rtl="0" eaLnBrk="1" latinLnBrk="0" hangingPunct="1">
              <a:spcBef>
                <a:spcPct val="0"/>
              </a:spcBef>
              <a:buNone/>
              <a:defRPr sz="4800" b="0" i="0" kern="1200">
                <a:solidFill>
                  <a:srgbClr val="1070B8"/>
                </a:solidFill>
                <a:latin typeface="Arial Narrow" panose="020B0606020202030204" pitchFamily="34" charset="0"/>
                <a:ea typeface="+mj-ea"/>
                <a:cs typeface="Arial" panose="020B0604020202020204" pitchFamily="34" charset="0"/>
              </a:defRPr>
            </a:lvl1pPr>
          </a:lstStyle>
          <a:p>
            <a:r>
              <a:rPr lang="en-US" sz="4000" dirty="0" smtClean="0">
                <a:solidFill>
                  <a:srgbClr val="FFFFFF"/>
                </a:solidFill>
              </a:rPr>
              <a:t>Transit and ITS</a:t>
            </a:r>
            <a:endParaRPr lang="en-US" sz="4000" dirty="0">
              <a:solidFill>
                <a:srgbClr val="FFFFFF"/>
              </a:solidFill>
            </a:endParaRPr>
          </a:p>
        </p:txBody>
      </p:sp>
      <p:sp>
        <p:nvSpPr>
          <p:cNvPr id="12" name="Rectangle 11"/>
          <p:cNvSpPr/>
          <p:nvPr/>
        </p:nvSpPr>
        <p:spPr>
          <a:xfrm>
            <a:off x="200362" y="1141447"/>
            <a:ext cx="8341658" cy="2363724"/>
          </a:xfrm>
          <a:prstGeom prst="rect">
            <a:avLst/>
          </a:prstGeom>
        </p:spPr>
        <p:txBody>
          <a:bodyPr wrap="square">
            <a:spAutoFit/>
          </a:bodyPr>
          <a:lstStyle/>
          <a:p>
            <a:pPr marL="342900"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Why is transit important?</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Limited funding to expand system</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Increasing population </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Gives stakeholders choices</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Helps maximize use of existing system</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Reduces congestion</a:t>
            </a:r>
          </a:p>
          <a:p>
            <a:pPr marL="800100" lvl="1" indent="-342900" defTabSz="228600">
              <a:spcBef>
                <a:spcPct val="20000"/>
              </a:spcBef>
              <a:buClr>
                <a:srgbClr val="1070B8"/>
              </a:buClr>
              <a:buSzPct val="110000"/>
              <a:buFont typeface="Arial" panose="020B0604020202020204" pitchFamily="34" charset="0"/>
              <a:buChar char="•"/>
            </a:pPr>
            <a:endParaRPr lang="en-US" dirty="0" smtClean="0">
              <a:solidFill>
                <a:srgbClr val="515256"/>
              </a:solidFill>
              <a:latin typeface="Gotham Book"/>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5703783"/>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8614" b="-18502"/>
          <a:stretch/>
        </p:blipFill>
        <p:spPr bwMode="auto">
          <a:xfrm>
            <a:off x="1436370" y="3368040"/>
            <a:ext cx="2781300" cy="164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7917"/>
          <a:stretch/>
        </p:blipFill>
        <p:spPr bwMode="auto">
          <a:xfrm>
            <a:off x="5657850" y="937597"/>
            <a:ext cx="2495550" cy="168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8337" y="305943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75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06" y="288372"/>
            <a:ext cx="5482402" cy="1069850"/>
          </a:xfrm>
          <a:prstGeom prst="rect">
            <a:avLst/>
          </a:prstGeom>
        </p:spPr>
      </p:pic>
      <p:sp>
        <p:nvSpPr>
          <p:cNvPr id="4" name="Title 1"/>
          <p:cNvSpPr txBox="1">
            <a:spLocks/>
          </p:cNvSpPr>
          <p:nvPr/>
        </p:nvSpPr>
        <p:spPr>
          <a:xfrm>
            <a:off x="278878" y="388411"/>
            <a:ext cx="7543800" cy="753036"/>
          </a:xfrm>
          <a:prstGeom prst="rect">
            <a:avLst/>
          </a:prstGeom>
        </p:spPr>
        <p:txBody>
          <a:bodyPr lIns="0" tIns="0" rIns="0" bIns="0">
            <a:noAutofit/>
          </a:bodyPr>
          <a:lstStyle>
            <a:lvl1pPr algn="l" defTabSz="228600" rtl="0" eaLnBrk="1" latinLnBrk="0" hangingPunct="1">
              <a:spcBef>
                <a:spcPct val="0"/>
              </a:spcBef>
              <a:buNone/>
              <a:defRPr sz="4800" b="0" i="0" kern="1200">
                <a:solidFill>
                  <a:srgbClr val="1070B8"/>
                </a:solidFill>
                <a:latin typeface="Arial Narrow" panose="020B0606020202030204" pitchFamily="34" charset="0"/>
                <a:ea typeface="+mj-ea"/>
                <a:cs typeface="Arial" panose="020B0604020202020204" pitchFamily="34" charset="0"/>
              </a:defRPr>
            </a:lvl1pPr>
          </a:lstStyle>
          <a:p>
            <a:r>
              <a:rPr lang="en-US" sz="4000" dirty="0" smtClean="0">
                <a:solidFill>
                  <a:srgbClr val="FFFFFF"/>
                </a:solidFill>
              </a:rPr>
              <a:t>Transit and ITS</a:t>
            </a:r>
            <a:endParaRPr lang="en-US" sz="4000" dirty="0">
              <a:solidFill>
                <a:srgbClr val="FFFFFF"/>
              </a:solidFill>
            </a:endParaRPr>
          </a:p>
        </p:txBody>
      </p:sp>
      <p:sp>
        <p:nvSpPr>
          <p:cNvPr id="12" name="Rectangle 11"/>
          <p:cNvSpPr/>
          <p:nvPr/>
        </p:nvSpPr>
        <p:spPr>
          <a:xfrm>
            <a:off x="200362" y="1141447"/>
            <a:ext cx="8341658" cy="2862322"/>
          </a:xfrm>
          <a:prstGeom prst="rect">
            <a:avLst/>
          </a:prstGeom>
        </p:spPr>
        <p:txBody>
          <a:bodyPr wrap="square">
            <a:spAutoFit/>
          </a:bodyPr>
          <a:lstStyle/>
          <a:p>
            <a:pPr marL="342900"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Intelligent Transportation Systems (ITS)</a:t>
            </a:r>
          </a:p>
          <a:p>
            <a:pPr lvl="1" defTabSz="228600">
              <a:spcBef>
                <a:spcPct val="20000"/>
              </a:spcBef>
              <a:buClr>
                <a:srgbClr val="1070B8"/>
              </a:buClr>
              <a:buSzPct val="110000"/>
            </a:pPr>
            <a:r>
              <a:rPr lang="en-US" i="1" dirty="0" smtClean="0">
                <a:latin typeface="Arial" panose="020B0604020202020204" pitchFamily="34" charset="0"/>
                <a:cs typeface="Arial" panose="020B0604020202020204" pitchFamily="34" charset="0"/>
              </a:rPr>
              <a:t>“…aims </a:t>
            </a:r>
            <a:r>
              <a:rPr lang="en-US" i="1" dirty="0">
                <a:latin typeface="Arial" panose="020B0604020202020204" pitchFamily="34" charset="0"/>
                <a:cs typeface="Arial" panose="020B0604020202020204" pitchFamily="34" charset="0"/>
              </a:rPr>
              <a:t>to provide innovative services relating to different modes of transport and traffic management and enable various users to be better informed and make safer, more coordinated, and 'smarter' use of transport networks</a:t>
            </a:r>
            <a:r>
              <a:rPr lang="en-US" i="1" dirty="0" smtClean="0">
                <a:latin typeface="Arial" panose="020B0604020202020204" pitchFamily="34" charset="0"/>
                <a:cs typeface="Arial" panose="020B0604020202020204" pitchFamily="34" charset="0"/>
              </a:rPr>
              <a:t>.”</a:t>
            </a:r>
          </a:p>
          <a:p>
            <a:pPr marL="285750" indent="-28575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ITS in transit world is changing rapidly</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Electronic fare collections, scheduling, routing, social media</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More to come with connected vehicles and autonomous vehicles  </a:t>
            </a:r>
          </a:p>
          <a:p>
            <a:pPr marL="800100" lvl="1" indent="-342900" defTabSz="228600">
              <a:spcBef>
                <a:spcPct val="20000"/>
              </a:spcBef>
              <a:buClr>
                <a:srgbClr val="1070B8"/>
              </a:buClr>
              <a:buSzPct val="110000"/>
              <a:buFont typeface="Arial" panose="020B0604020202020204" pitchFamily="34" charset="0"/>
              <a:buChar char="•"/>
            </a:pPr>
            <a:endParaRPr lang="en-US" dirty="0" smtClean="0">
              <a:solidFill>
                <a:srgbClr val="515256"/>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5703783"/>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75" y="3764280"/>
            <a:ext cx="2667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3077" y="4086223"/>
            <a:ext cx="3209601" cy="2108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01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06" y="288372"/>
            <a:ext cx="5482402" cy="1069850"/>
          </a:xfrm>
          <a:prstGeom prst="rect">
            <a:avLst/>
          </a:prstGeom>
        </p:spPr>
      </p:pic>
      <p:sp>
        <p:nvSpPr>
          <p:cNvPr id="4" name="Title 1"/>
          <p:cNvSpPr txBox="1">
            <a:spLocks/>
          </p:cNvSpPr>
          <p:nvPr/>
        </p:nvSpPr>
        <p:spPr>
          <a:xfrm>
            <a:off x="278878" y="388411"/>
            <a:ext cx="7543800" cy="753036"/>
          </a:xfrm>
          <a:prstGeom prst="rect">
            <a:avLst/>
          </a:prstGeom>
        </p:spPr>
        <p:txBody>
          <a:bodyPr lIns="0" tIns="0" rIns="0" bIns="0">
            <a:noAutofit/>
          </a:bodyPr>
          <a:lstStyle>
            <a:lvl1pPr algn="l" defTabSz="228600" rtl="0" eaLnBrk="1" latinLnBrk="0" hangingPunct="1">
              <a:spcBef>
                <a:spcPct val="0"/>
              </a:spcBef>
              <a:buNone/>
              <a:defRPr sz="4800" b="0" i="0" kern="1200">
                <a:solidFill>
                  <a:srgbClr val="1070B8"/>
                </a:solidFill>
                <a:latin typeface="Arial Narrow" panose="020B0606020202030204" pitchFamily="34" charset="0"/>
                <a:ea typeface="+mj-ea"/>
                <a:cs typeface="Arial" panose="020B0604020202020204" pitchFamily="34" charset="0"/>
              </a:defRPr>
            </a:lvl1pPr>
          </a:lstStyle>
          <a:p>
            <a:r>
              <a:rPr lang="en-US" sz="4000" dirty="0" smtClean="0">
                <a:solidFill>
                  <a:srgbClr val="FFFFFF"/>
                </a:solidFill>
              </a:rPr>
              <a:t>ITS and IDOT History</a:t>
            </a:r>
            <a:endParaRPr lang="en-US" sz="4000" dirty="0">
              <a:solidFill>
                <a:srgbClr val="FFFFFF"/>
              </a:solidFill>
            </a:endParaRPr>
          </a:p>
        </p:txBody>
      </p:sp>
      <p:sp>
        <p:nvSpPr>
          <p:cNvPr id="12" name="Rectangle 11"/>
          <p:cNvSpPr/>
          <p:nvPr/>
        </p:nvSpPr>
        <p:spPr>
          <a:xfrm>
            <a:off x="200362" y="1141447"/>
            <a:ext cx="8341658" cy="2363724"/>
          </a:xfrm>
          <a:prstGeom prst="rect">
            <a:avLst/>
          </a:prstGeom>
        </p:spPr>
        <p:txBody>
          <a:bodyPr wrap="square">
            <a:spAutoFit/>
          </a:bodyPr>
          <a:lstStyle/>
          <a:p>
            <a:pPr marL="342900"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A history of innovation</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1960 Emergency Traffic Patrol “The Minutemen”</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1961 </a:t>
            </a:r>
            <a:r>
              <a:rPr lang="en-US" dirty="0">
                <a:solidFill>
                  <a:srgbClr val="515256"/>
                </a:solidFill>
                <a:latin typeface="Arial" panose="020B0604020202020204" pitchFamily="34" charset="0"/>
                <a:cs typeface="Arial" panose="020B0604020202020204" pitchFamily="34" charset="0"/>
              </a:rPr>
              <a:t>R</a:t>
            </a:r>
            <a:r>
              <a:rPr lang="en-US" dirty="0" smtClean="0">
                <a:solidFill>
                  <a:srgbClr val="515256"/>
                </a:solidFill>
                <a:latin typeface="Arial" panose="020B0604020202020204" pitchFamily="34" charset="0"/>
                <a:cs typeface="Arial" panose="020B0604020202020204" pitchFamily="34" charset="0"/>
              </a:rPr>
              <a:t>eversible lanes on the Kennedy Expressway</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1962 Nations 1st pavement traffic detectors</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1963 Nations 1st computerized </a:t>
            </a:r>
            <a:r>
              <a:rPr lang="en-US" dirty="0">
                <a:solidFill>
                  <a:srgbClr val="515256"/>
                </a:solidFill>
                <a:latin typeface="Arial" panose="020B0604020202020204" pitchFamily="34" charset="0"/>
                <a:cs typeface="Arial" panose="020B0604020202020204" pitchFamily="34" charset="0"/>
              </a:rPr>
              <a:t>e</a:t>
            </a:r>
            <a:r>
              <a:rPr lang="en-US" dirty="0" smtClean="0">
                <a:solidFill>
                  <a:srgbClr val="515256"/>
                </a:solidFill>
                <a:latin typeface="Arial" panose="020B0604020202020204" pitchFamily="34" charset="0"/>
                <a:cs typeface="Arial" panose="020B0604020202020204" pitchFamily="34" charset="0"/>
              </a:rPr>
              <a:t>xpressway surveillance system </a:t>
            </a:r>
          </a:p>
          <a:p>
            <a:pPr marL="1257300" lvl="2"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Oak Park Traffic Systems Center</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1963 Ramp metering on the Eisenhower Expressway</a:t>
            </a:r>
            <a:endParaRPr lang="en-US" dirty="0">
              <a:solidFill>
                <a:srgbClr val="515256"/>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5703783"/>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pelletiertr\AppData\Local\Microsoft\Windows\Temporary Internet Files\Content.IE5\JCERYY8D\220px-Ramp_meter_from_Miller_Park_Way_to_I-94_east_in_Milwauke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353" y="3518175"/>
            <a:ext cx="2638425" cy="19788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kennedy reversible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1500" y="3597349"/>
            <a:ext cx="4285614" cy="314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26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06" y="288372"/>
            <a:ext cx="5482402" cy="1069850"/>
          </a:xfrm>
          <a:prstGeom prst="rect">
            <a:avLst/>
          </a:prstGeom>
        </p:spPr>
      </p:pic>
      <p:sp>
        <p:nvSpPr>
          <p:cNvPr id="4" name="Title 1"/>
          <p:cNvSpPr txBox="1">
            <a:spLocks/>
          </p:cNvSpPr>
          <p:nvPr/>
        </p:nvSpPr>
        <p:spPr>
          <a:xfrm>
            <a:off x="278878" y="388411"/>
            <a:ext cx="7543800" cy="753036"/>
          </a:xfrm>
          <a:prstGeom prst="rect">
            <a:avLst/>
          </a:prstGeom>
        </p:spPr>
        <p:txBody>
          <a:bodyPr lIns="0" tIns="0" rIns="0" bIns="0">
            <a:noAutofit/>
          </a:bodyPr>
          <a:lstStyle>
            <a:lvl1pPr algn="l" defTabSz="228600" rtl="0" eaLnBrk="1" latinLnBrk="0" hangingPunct="1">
              <a:spcBef>
                <a:spcPct val="0"/>
              </a:spcBef>
              <a:buNone/>
              <a:defRPr sz="4800" b="0" i="0" kern="1200">
                <a:solidFill>
                  <a:srgbClr val="1070B8"/>
                </a:solidFill>
                <a:latin typeface="Arial Narrow" panose="020B0606020202030204" pitchFamily="34" charset="0"/>
                <a:ea typeface="+mj-ea"/>
                <a:cs typeface="Arial" panose="020B0604020202020204" pitchFamily="34" charset="0"/>
              </a:defRPr>
            </a:lvl1pPr>
          </a:lstStyle>
          <a:p>
            <a:r>
              <a:rPr lang="en-US" sz="4000" dirty="0" smtClean="0">
                <a:solidFill>
                  <a:srgbClr val="FFFFFF"/>
                </a:solidFill>
              </a:rPr>
              <a:t>ITS and IDOT History</a:t>
            </a:r>
            <a:endParaRPr lang="en-US" sz="4000" dirty="0">
              <a:solidFill>
                <a:srgbClr val="FFFFFF"/>
              </a:solidFill>
            </a:endParaRPr>
          </a:p>
        </p:txBody>
      </p:sp>
      <p:sp>
        <p:nvSpPr>
          <p:cNvPr id="12" name="Rectangle 11"/>
          <p:cNvSpPr/>
          <p:nvPr/>
        </p:nvSpPr>
        <p:spPr>
          <a:xfrm>
            <a:off x="196553" y="1432688"/>
            <a:ext cx="5575597" cy="4579715"/>
          </a:xfrm>
          <a:prstGeom prst="rect">
            <a:avLst/>
          </a:prstGeom>
        </p:spPr>
        <p:txBody>
          <a:bodyPr wrap="square">
            <a:spAutoFit/>
          </a:bodyPr>
          <a:lstStyle/>
          <a:p>
            <a:pPr marL="342900"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Through the years:</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IDOT </a:t>
            </a:r>
            <a:r>
              <a:rPr lang="en-US" dirty="0">
                <a:solidFill>
                  <a:srgbClr val="515256"/>
                </a:solidFill>
                <a:latin typeface="Arial" panose="020B0604020202020204" pitchFamily="34" charset="0"/>
                <a:cs typeface="Arial" panose="020B0604020202020204" pitchFamily="34" charset="0"/>
              </a:rPr>
              <a:t>ITS Program Office </a:t>
            </a:r>
            <a:r>
              <a:rPr lang="en-US" dirty="0" smtClean="0">
                <a:solidFill>
                  <a:srgbClr val="515256"/>
                </a:solidFill>
                <a:latin typeface="Arial" panose="020B0604020202020204" pitchFamily="34" charset="0"/>
                <a:cs typeface="Arial" panose="020B0604020202020204" pitchFamily="34" charset="0"/>
              </a:rPr>
              <a:t>formed</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Expansion of route guidance and “real time” traffic data (before Google maps and Waze)</a:t>
            </a:r>
          </a:p>
          <a:p>
            <a:pPr marL="1257300" lvl="2"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Highway advisory radio</a:t>
            </a:r>
          </a:p>
          <a:p>
            <a:pPr marL="1257300" lvl="2"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Media outlets </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Gary-Chicago-Milwaukee (GCM) </a:t>
            </a:r>
          </a:p>
          <a:p>
            <a:pPr marL="1257300" lvl="2"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Multi-state and multi-modal info system</a:t>
            </a:r>
          </a:p>
          <a:p>
            <a:pPr marL="1257300" lvl="2"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Transit, commercial vehicles, traffic and incident management</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Travel Midwest and Getting Around Illinois</a:t>
            </a:r>
          </a:p>
          <a:p>
            <a:pPr marL="800100" lvl="1" indent="-342900" defTabSz="228600">
              <a:spcBef>
                <a:spcPct val="20000"/>
              </a:spcBef>
              <a:buClr>
                <a:srgbClr val="1070B8"/>
              </a:buClr>
              <a:buSzPct val="110000"/>
              <a:buFont typeface="Arial" panose="020B0604020202020204" pitchFamily="34" charset="0"/>
              <a:buChar char="•"/>
            </a:pPr>
            <a:endParaRPr lang="en-US" dirty="0" smtClean="0">
              <a:solidFill>
                <a:srgbClr val="515256"/>
              </a:solidFill>
              <a:latin typeface="Gotham Book"/>
            </a:endParaRPr>
          </a:p>
          <a:p>
            <a:pPr marL="342900" indent="-342900" defTabSz="228600">
              <a:spcBef>
                <a:spcPct val="20000"/>
              </a:spcBef>
              <a:buClr>
                <a:srgbClr val="1070B8"/>
              </a:buClr>
              <a:buSzPct val="110000"/>
              <a:buFont typeface="Arial" panose="020B0604020202020204" pitchFamily="34" charset="0"/>
              <a:buChar char="•"/>
            </a:pPr>
            <a:endParaRPr lang="en-US" dirty="0" smtClean="0">
              <a:solidFill>
                <a:srgbClr val="515256"/>
              </a:solidFill>
              <a:latin typeface="Gotham Book"/>
            </a:endParaRPr>
          </a:p>
          <a:p>
            <a:pPr marL="800100" lvl="1" indent="-342900" defTabSz="228600">
              <a:spcBef>
                <a:spcPct val="20000"/>
              </a:spcBef>
              <a:buClr>
                <a:srgbClr val="1070B8"/>
              </a:buClr>
              <a:buSzPct val="110000"/>
              <a:buFont typeface="Arial" panose="020B0604020202020204" pitchFamily="34" charset="0"/>
              <a:buChar char="•"/>
            </a:pPr>
            <a:endParaRPr lang="en-US" dirty="0" smtClean="0">
              <a:solidFill>
                <a:srgbClr val="515256"/>
              </a:solidFill>
              <a:latin typeface="Gotham Book"/>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5703783"/>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591071"/>
            <a:ext cx="2680735" cy="2010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750820"/>
            <a:ext cx="2680735" cy="2010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56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06" y="288372"/>
            <a:ext cx="5482402" cy="1069850"/>
          </a:xfrm>
          <a:prstGeom prst="rect">
            <a:avLst/>
          </a:prstGeom>
        </p:spPr>
      </p:pic>
      <p:sp>
        <p:nvSpPr>
          <p:cNvPr id="4" name="Title 1"/>
          <p:cNvSpPr txBox="1">
            <a:spLocks/>
          </p:cNvSpPr>
          <p:nvPr/>
        </p:nvSpPr>
        <p:spPr>
          <a:xfrm>
            <a:off x="278878" y="388411"/>
            <a:ext cx="7543800" cy="753036"/>
          </a:xfrm>
          <a:prstGeom prst="rect">
            <a:avLst/>
          </a:prstGeom>
        </p:spPr>
        <p:txBody>
          <a:bodyPr lIns="0" tIns="0" rIns="0" bIns="0">
            <a:noAutofit/>
          </a:bodyPr>
          <a:lstStyle>
            <a:lvl1pPr algn="l" defTabSz="228600" rtl="0" eaLnBrk="1" latinLnBrk="0" hangingPunct="1">
              <a:spcBef>
                <a:spcPct val="0"/>
              </a:spcBef>
              <a:buNone/>
              <a:defRPr sz="4800" b="0" i="0" kern="1200">
                <a:solidFill>
                  <a:srgbClr val="1070B8"/>
                </a:solidFill>
                <a:latin typeface="Arial Narrow" panose="020B0606020202030204" pitchFamily="34" charset="0"/>
                <a:ea typeface="+mj-ea"/>
                <a:cs typeface="Arial" panose="020B0604020202020204" pitchFamily="34" charset="0"/>
              </a:defRPr>
            </a:lvl1pPr>
          </a:lstStyle>
          <a:p>
            <a:r>
              <a:rPr lang="en-US" sz="4000" dirty="0" smtClean="0">
                <a:solidFill>
                  <a:srgbClr val="FFFFFF"/>
                </a:solidFill>
              </a:rPr>
              <a:t>ITS and IDOT History </a:t>
            </a:r>
            <a:endParaRPr lang="en-US" sz="4000" dirty="0">
              <a:solidFill>
                <a:srgbClr val="FFFFFF"/>
              </a:solidFill>
            </a:endParaRPr>
          </a:p>
        </p:txBody>
      </p:sp>
      <p:sp>
        <p:nvSpPr>
          <p:cNvPr id="12" name="Rectangle 11"/>
          <p:cNvSpPr/>
          <p:nvPr/>
        </p:nvSpPr>
        <p:spPr>
          <a:xfrm>
            <a:off x="179070" y="1358222"/>
            <a:ext cx="8341658" cy="2696123"/>
          </a:xfrm>
          <a:prstGeom prst="rect">
            <a:avLst/>
          </a:prstGeom>
        </p:spPr>
        <p:txBody>
          <a:bodyPr wrap="square">
            <a:spAutoFit/>
          </a:bodyPr>
          <a:lstStyle/>
          <a:p>
            <a:pPr marL="285750" indent="-28575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How can ITS and other practices ready us for the changes?</a:t>
            </a:r>
          </a:p>
          <a:p>
            <a:pPr marL="285750" indent="-28575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Many “gaps” in the arterial system</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Coordinated traffic signals </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Transit signal priority</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Travel time information and route guidance</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Pedestrian push button actuation and signal heads</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Sidewalk links to bus stops</a:t>
            </a:r>
          </a:p>
          <a:p>
            <a:pPr marL="800100" lvl="1" indent="-342900" defTabSz="228600">
              <a:spcBef>
                <a:spcPct val="20000"/>
              </a:spcBef>
              <a:buClr>
                <a:srgbClr val="1070B8"/>
              </a:buClr>
              <a:buSzPct val="110000"/>
              <a:buFont typeface="Arial" panose="020B0604020202020204" pitchFamily="34" charset="0"/>
              <a:buChar char="•"/>
            </a:pPr>
            <a:endParaRPr lang="en-US" dirty="0" smtClean="0">
              <a:solidFill>
                <a:srgbClr val="515256"/>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5703783"/>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899" y="3802885"/>
            <a:ext cx="3091882" cy="280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 y="3746183"/>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5840" y="1969770"/>
            <a:ext cx="2998992" cy="918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05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06" y="288372"/>
            <a:ext cx="5482402" cy="1069850"/>
          </a:xfrm>
          <a:prstGeom prst="rect">
            <a:avLst/>
          </a:prstGeom>
        </p:spPr>
      </p:pic>
      <p:sp>
        <p:nvSpPr>
          <p:cNvPr id="4" name="Title 1"/>
          <p:cNvSpPr txBox="1">
            <a:spLocks/>
          </p:cNvSpPr>
          <p:nvPr/>
        </p:nvSpPr>
        <p:spPr>
          <a:xfrm>
            <a:off x="278878" y="388411"/>
            <a:ext cx="7543800" cy="753036"/>
          </a:xfrm>
          <a:prstGeom prst="rect">
            <a:avLst/>
          </a:prstGeom>
        </p:spPr>
        <p:txBody>
          <a:bodyPr lIns="0" tIns="0" rIns="0" bIns="0">
            <a:noAutofit/>
          </a:bodyPr>
          <a:lstStyle>
            <a:lvl1pPr algn="l" defTabSz="228600" rtl="0" eaLnBrk="1" latinLnBrk="0" hangingPunct="1">
              <a:spcBef>
                <a:spcPct val="0"/>
              </a:spcBef>
              <a:buNone/>
              <a:defRPr sz="4800" b="0" i="0" kern="1200">
                <a:solidFill>
                  <a:srgbClr val="1070B8"/>
                </a:solidFill>
                <a:latin typeface="Arial Narrow" panose="020B0606020202030204" pitchFamily="34" charset="0"/>
                <a:ea typeface="+mj-ea"/>
                <a:cs typeface="Arial" panose="020B0604020202020204" pitchFamily="34" charset="0"/>
              </a:defRPr>
            </a:lvl1pPr>
          </a:lstStyle>
          <a:p>
            <a:r>
              <a:rPr lang="en-US" sz="4000" dirty="0" smtClean="0">
                <a:solidFill>
                  <a:srgbClr val="FFFFFF"/>
                </a:solidFill>
              </a:rPr>
              <a:t>Cook DuPage Corridor</a:t>
            </a:r>
            <a:endParaRPr lang="en-US" sz="4000" dirty="0">
              <a:solidFill>
                <a:srgbClr val="FFFFFF"/>
              </a:solidFill>
            </a:endParaRPr>
          </a:p>
        </p:txBody>
      </p:sp>
      <p:sp>
        <p:nvSpPr>
          <p:cNvPr id="12" name="Rectangle 11"/>
          <p:cNvSpPr/>
          <p:nvPr/>
        </p:nvSpPr>
        <p:spPr>
          <a:xfrm>
            <a:off x="180975" y="1269434"/>
            <a:ext cx="4634865" cy="2394502"/>
          </a:xfrm>
          <a:prstGeom prst="rect">
            <a:avLst/>
          </a:prstGeom>
        </p:spPr>
        <p:txBody>
          <a:bodyPr wrap="square">
            <a:spAutoFit/>
          </a:bodyPr>
          <a:lstStyle/>
          <a:p>
            <a:pPr marL="342900" indent="-342900" defTabSz="228600">
              <a:spcBef>
                <a:spcPct val="20000"/>
              </a:spcBef>
              <a:buClr>
                <a:srgbClr val="1070B8"/>
              </a:buClr>
              <a:buSzPct val="110000"/>
              <a:buFont typeface="Arial" panose="020B0604020202020204" pitchFamily="34" charset="0"/>
              <a:buChar char="•"/>
            </a:pPr>
            <a:r>
              <a:rPr lang="en-US" sz="2000" dirty="0">
                <a:solidFill>
                  <a:srgbClr val="515256"/>
                </a:solidFill>
                <a:latin typeface="Arial" panose="020B0604020202020204" pitchFamily="34" charset="0"/>
                <a:cs typeface="Arial" panose="020B0604020202020204" pitchFamily="34" charset="0"/>
              </a:rPr>
              <a:t>Cook DuPage </a:t>
            </a:r>
            <a:r>
              <a:rPr lang="en-US" sz="2000" dirty="0" smtClean="0">
                <a:solidFill>
                  <a:srgbClr val="515256"/>
                </a:solidFill>
                <a:latin typeface="Arial" panose="020B0604020202020204" pitchFamily="34" charset="0"/>
                <a:cs typeface="Arial" panose="020B0604020202020204" pitchFamily="34" charset="0"/>
              </a:rPr>
              <a:t>Corridor</a:t>
            </a:r>
            <a:endParaRPr lang="en-US" sz="2000" dirty="0">
              <a:solidFill>
                <a:srgbClr val="515256"/>
              </a:solidFill>
              <a:latin typeface="Arial" panose="020B0604020202020204" pitchFamily="34" charset="0"/>
              <a:cs typeface="Arial" panose="020B0604020202020204" pitchFamily="34" charset="0"/>
            </a:endParaRP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CATS 2030 Transportation Plan</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Centered on I-290 and I-88 </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30 miles from Cicero Ave to         Kane-DuPage Co Line</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300 square miles</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51 municipalities</a:t>
            </a:r>
          </a:p>
        </p:txBody>
      </p:sp>
      <p:pic>
        <p:nvPicPr>
          <p:cNvPr id="1028" name="Picture 4" descr="Image result for Cook Dupage Corridor map">
            <a:extLst>
              <a:ext uri="{FF2B5EF4-FFF2-40B4-BE49-F238E27FC236}">
                <a16:creationId xmlns:a16="http://schemas.microsoft.com/office/drawing/2014/main" xmlns="" id="{DB39748A-596D-4D40-BBE0-3CB99D7766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8895" y="3648287"/>
            <a:ext cx="6110765" cy="30592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5703783"/>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648200" y="1525862"/>
            <a:ext cx="4427220" cy="2308324"/>
          </a:xfrm>
          <a:prstGeom prst="rect">
            <a:avLst/>
          </a:prstGeom>
        </p:spPr>
        <p:txBody>
          <a:bodyPr wrap="square">
            <a:spAutoFit/>
          </a:bodyPr>
          <a:lstStyle/>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1.1 million people</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750,000 jobs</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800,000 work trips a day</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65,000 pass-though trips</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Identify effective and sustainable transportation solutions </a:t>
            </a:r>
          </a:p>
          <a:p>
            <a:pPr marL="800100" lvl="1" indent="-342900" defTabSz="228600">
              <a:spcBef>
                <a:spcPct val="20000"/>
              </a:spcBef>
              <a:buClr>
                <a:srgbClr val="1070B8"/>
              </a:buClr>
              <a:buSzPct val="110000"/>
              <a:buFont typeface="Arial" panose="020B0604020202020204" pitchFamily="34" charset="0"/>
              <a:buChar char="•"/>
            </a:pPr>
            <a:endParaRPr lang="en-US" dirty="0" smtClean="0">
              <a:solidFill>
                <a:srgbClr val="515256"/>
              </a:solidFill>
              <a:latin typeface="Gotham Book"/>
            </a:endParaRPr>
          </a:p>
        </p:txBody>
      </p:sp>
    </p:spTree>
    <p:extLst>
      <p:ext uri="{BB962C8B-B14F-4D97-AF65-F5344CB8AC3E}">
        <p14:creationId xmlns:p14="http://schemas.microsoft.com/office/powerpoint/2010/main" val="279713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06" y="288372"/>
            <a:ext cx="5482402" cy="1069850"/>
          </a:xfrm>
          <a:prstGeom prst="rect">
            <a:avLst/>
          </a:prstGeom>
        </p:spPr>
      </p:pic>
      <p:sp>
        <p:nvSpPr>
          <p:cNvPr id="4" name="Title 1"/>
          <p:cNvSpPr txBox="1">
            <a:spLocks/>
          </p:cNvSpPr>
          <p:nvPr/>
        </p:nvSpPr>
        <p:spPr>
          <a:xfrm>
            <a:off x="278878" y="388411"/>
            <a:ext cx="7543800" cy="753036"/>
          </a:xfrm>
          <a:prstGeom prst="rect">
            <a:avLst/>
          </a:prstGeom>
        </p:spPr>
        <p:txBody>
          <a:bodyPr lIns="0" tIns="0" rIns="0" bIns="0">
            <a:noAutofit/>
          </a:bodyPr>
          <a:lstStyle>
            <a:lvl1pPr algn="l" defTabSz="228600" rtl="0" eaLnBrk="1" latinLnBrk="0" hangingPunct="1">
              <a:spcBef>
                <a:spcPct val="0"/>
              </a:spcBef>
              <a:buNone/>
              <a:defRPr sz="4800" b="0" i="0" kern="1200">
                <a:solidFill>
                  <a:srgbClr val="1070B8"/>
                </a:solidFill>
                <a:latin typeface="Arial Narrow" panose="020B0606020202030204" pitchFamily="34" charset="0"/>
                <a:ea typeface="+mj-ea"/>
                <a:cs typeface="Arial" panose="020B0604020202020204" pitchFamily="34" charset="0"/>
              </a:defRPr>
            </a:lvl1pPr>
          </a:lstStyle>
          <a:p>
            <a:r>
              <a:rPr lang="en-US" sz="4000" dirty="0" smtClean="0">
                <a:solidFill>
                  <a:srgbClr val="FFFFFF"/>
                </a:solidFill>
              </a:rPr>
              <a:t>Cook DuPage Corridor</a:t>
            </a:r>
            <a:endParaRPr lang="en-US" sz="4000" dirty="0">
              <a:solidFill>
                <a:srgbClr val="FFFFFF"/>
              </a:solidFill>
            </a:endParaRPr>
          </a:p>
        </p:txBody>
      </p:sp>
      <p:sp>
        <p:nvSpPr>
          <p:cNvPr id="12" name="Rectangle 11"/>
          <p:cNvSpPr/>
          <p:nvPr/>
        </p:nvSpPr>
        <p:spPr>
          <a:xfrm>
            <a:off x="0" y="1432688"/>
            <a:ext cx="4110643" cy="2806922"/>
          </a:xfrm>
          <a:prstGeom prst="rect">
            <a:avLst/>
          </a:prstGeom>
        </p:spPr>
        <p:txBody>
          <a:bodyPr wrap="square">
            <a:spAutoFit/>
          </a:bodyPr>
          <a:lstStyle/>
          <a:p>
            <a:pPr marL="342900" indent="-342900" defTabSz="228600">
              <a:spcBef>
                <a:spcPct val="20000"/>
              </a:spcBef>
              <a:buClr>
                <a:srgbClr val="1070B8"/>
              </a:buClr>
              <a:buSzPct val="110000"/>
              <a:buFont typeface="Arial" panose="020B0604020202020204" pitchFamily="34" charset="0"/>
              <a:buChar char="•"/>
            </a:pPr>
            <a:r>
              <a:rPr lang="en-US" dirty="0">
                <a:solidFill>
                  <a:srgbClr val="515256"/>
                </a:solidFill>
                <a:latin typeface="Arial" panose="020B0604020202020204" pitchFamily="34" charset="0"/>
                <a:cs typeface="Arial" panose="020B0604020202020204" pitchFamily="34" charset="0"/>
              </a:rPr>
              <a:t>Cook DuPage Corridor Study </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Collaborative long term study Led by the RTA </a:t>
            </a:r>
          </a:p>
          <a:p>
            <a:pPr marL="800100" lvl="1"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Long-range major multi-modal transportation investments</a:t>
            </a:r>
          </a:p>
          <a:p>
            <a:pPr marL="1257300" lvl="2"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New transit                (Blue Line Extension)</a:t>
            </a:r>
          </a:p>
          <a:p>
            <a:pPr marL="1257300" lvl="2" indent="-342900" defTabSz="228600">
              <a:spcBef>
                <a:spcPct val="20000"/>
              </a:spcBef>
              <a:buClr>
                <a:srgbClr val="1070B8"/>
              </a:buClr>
              <a:buSzPct val="110000"/>
              <a:buFont typeface="Arial" panose="020B0604020202020204" pitchFamily="34" charset="0"/>
              <a:buChar char="•"/>
            </a:pPr>
            <a:r>
              <a:rPr lang="en-US" dirty="0" smtClean="0">
                <a:solidFill>
                  <a:srgbClr val="515256"/>
                </a:solidFill>
                <a:latin typeface="Arial" panose="020B0604020202020204" pitchFamily="34" charset="0"/>
                <a:cs typeface="Arial" panose="020B0604020202020204" pitchFamily="34" charset="0"/>
              </a:rPr>
              <a:t>Adding managed lanes  (I-290 study)</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213860" y="3320744"/>
            <a:ext cx="4427220" cy="3389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5703783"/>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70960" y="1432688"/>
            <a:ext cx="4823460" cy="1809726"/>
          </a:xfrm>
          <a:prstGeom prst="rect">
            <a:avLst/>
          </a:prstGeom>
        </p:spPr>
        <p:txBody>
          <a:bodyPr wrap="square">
            <a:spAutoFit/>
          </a:bodyPr>
          <a:lstStyle/>
          <a:p>
            <a:pPr marL="800100" lvl="1" indent="-342900" defTabSz="228600">
              <a:spcBef>
                <a:spcPct val="20000"/>
              </a:spcBef>
              <a:buClr>
                <a:srgbClr val="1070B8"/>
              </a:buClr>
              <a:buSzPct val="110000"/>
              <a:buFont typeface="Arial" panose="020B0604020202020204" pitchFamily="34" charset="0"/>
              <a:buChar char="•"/>
            </a:pPr>
            <a:r>
              <a:rPr lang="en-US" dirty="0">
                <a:solidFill>
                  <a:srgbClr val="515256"/>
                </a:solidFill>
                <a:latin typeface="Arial" panose="020B0604020202020204" pitchFamily="34" charset="0"/>
                <a:cs typeface="Arial" panose="020B0604020202020204" pitchFamily="34" charset="0"/>
              </a:rPr>
              <a:t>Complementary but relatively less capital intensive network </a:t>
            </a:r>
            <a:r>
              <a:rPr lang="en-US" dirty="0" smtClean="0">
                <a:solidFill>
                  <a:srgbClr val="515256"/>
                </a:solidFill>
                <a:latin typeface="Arial" panose="020B0604020202020204" pitchFamily="34" charset="0"/>
                <a:cs typeface="Arial" panose="020B0604020202020204" pitchFamily="34" charset="0"/>
              </a:rPr>
              <a:t>enhancements (Such integrating new/more ITS related strategies and making the existing roads “smarter”)</a:t>
            </a:r>
            <a:endParaRPr lang="en-US" dirty="0">
              <a:solidFill>
                <a:srgbClr val="515256"/>
              </a:solidFill>
              <a:latin typeface="Arial" panose="020B0604020202020204" pitchFamily="34" charset="0"/>
              <a:cs typeface="Arial" panose="020B0604020202020204" pitchFamily="34" charset="0"/>
            </a:endParaRPr>
          </a:p>
          <a:p>
            <a:pPr marL="800100" lvl="1" indent="-342900" defTabSz="228600">
              <a:spcBef>
                <a:spcPct val="20000"/>
              </a:spcBef>
              <a:buClr>
                <a:srgbClr val="1070B8"/>
              </a:buClr>
              <a:buSzPct val="110000"/>
              <a:buFont typeface="Arial" panose="020B0604020202020204" pitchFamily="34" charset="0"/>
              <a:buChar char="•"/>
            </a:pPr>
            <a:r>
              <a:rPr lang="en-US" dirty="0">
                <a:solidFill>
                  <a:srgbClr val="515256"/>
                </a:solidFill>
                <a:latin typeface="Arial" panose="020B0604020202020204" pitchFamily="34" charset="0"/>
                <a:cs typeface="Arial" panose="020B0604020202020204" pitchFamily="34" charset="0"/>
              </a:rPr>
              <a:t>46 candidate arterials</a:t>
            </a:r>
          </a:p>
        </p:txBody>
      </p:sp>
    </p:spTree>
    <p:extLst>
      <p:ext uri="{BB962C8B-B14F-4D97-AF65-F5344CB8AC3E}">
        <p14:creationId xmlns:p14="http://schemas.microsoft.com/office/powerpoint/2010/main" val="343163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1f21a92dd2d6b2f1f6742aa5434127c34047a3"/>
</p:tagLst>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Interior Pages">
  <a:themeElements>
    <a:clrScheme name="Burns and McDonnell">
      <a:dk1>
        <a:srgbClr val="053EA9"/>
      </a:dk1>
      <a:lt1>
        <a:srgbClr val="FFFFFF"/>
      </a:lt1>
      <a:dk2>
        <a:srgbClr val="3F4044"/>
      </a:dk2>
      <a:lt2>
        <a:srgbClr val="FFFFFF"/>
      </a:lt2>
      <a:accent1>
        <a:srgbClr val="053EA9"/>
      </a:accent1>
      <a:accent2>
        <a:srgbClr val="011F5A"/>
      </a:accent2>
      <a:accent3>
        <a:srgbClr val="A2A4A4"/>
      </a:accent3>
      <a:accent4>
        <a:srgbClr val="515256"/>
      </a:accent4>
      <a:accent5>
        <a:srgbClr val="61B9E3"/>
      </a:accent5>
      <a:accent6>
        <a:srgbClr val="ADCFE6"/>
      </a:accent6>
      <a:hlink>
        <a:srgbClr val="053EA9"/>
      </a:hlink>
      <a:folHlink>
        <a:srgbClr val="61B9E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7262229a-d276-4d87-a0de-f9a9d494c0f4" ContentTypeId="0x01010010389FB39A87EB46823449C5638A757D" PreviousValue="false"/>
</file>

<file path=customXml/item2.xml><?xml version="1.0" encoding="utf-8"?>
<ct:contentTypeSchema xmlns:ct="http://schemas.microsoft.com/office/2006/metadata/contentType" xmlns:ma="http://schemas.microsoft.com/office/2006/metadata/properties/metaAttributes" ct:_="" ma:_="" ma:contentTypeName="Intranet Publish Files" ma:contentTypeID="0x01010010389FB39A87EB46823449C5638A757D0089ABBAFC9700FC4CBC6E126DE0294243" ma:contentTypeVersion="9" ma:contentTypeDescription="Used to display operational site content in correct web parts on department presence pages." ma:contentTypeScope="" ma:versionID="487fc6cedcea37b9a1d2a1704d021c1d">
  <xsd:schema xmlns:xsd="http://www.w3.org/2001/XMLSchema" xmlns:xs="http://www.w3.org/2001/XMLSchema" xmlns:p="http://schemas.microsoft.com/office/2006/metadata/properties" xmlns:ns2="c2eb276d-b517-4d69-a1dc-4858282838e3" targetNamespace="http://schemas.microsoft.com/office/2006/metadata/properties" ma:root="true" ma:fieldsID="b99130627d8536e0f866cb371a9ca24c" ns2:_="">
    <xsd:import namespace="c2eb276d-b517-4d69-a1dc-4858282838e3"/>
    <xsd:element name="properties">
      <xsd:complexType>
        <xsd:sequence>
          <xsd:element name="documentManagement">
            <xsd:complexType>
              <xsd:all>
                <xsd:element ref="ns2:TaxCatchAll" minOccurs="0"/>
                <xsd:element ref="ns2:TaxCatchAllLabel" minOccurs="0"/>
                <xsd:element ref="ns2:od1c0ca754ae4b4c995814f321b9d0c8" minOccurs="0"/>
                <xsd:element ref="ns2:c6410064904c4586a87da4e3a1250bf2" minOccurs="0"/>
                <xsd:element ref="ns2:e7f6332d6f77495ab3eb749b70e23e2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b276d-b517-4d69-a1dc-4858282838e3"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1b31c835-66c9-489b-8360-18167c3bc802}" ma:internalName="TaxCatchAll" ma:showField="CatchAllData" ma:web="bb207271-0d5e-4271-87b0-2972c45e93ee">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1b31c835-66c9-489b-8360-18167c3bc802}" ma:internalName="TaxCatchAllLabel" ma:readOnly="true" ma:showField="CatchAllDataLabel" ma:web="bb207271-0d5e-4271-87b0-2972c45e93ee">
      <xsd:complexType>
        <xsd:complexContent>
          <xsd:extension base="dms:MultiChoiceLookup">
            <xsd:sequence>
              <xsd:element name="Value" type="dms:Lookup" maxOccurs="unbounded" minOccurs="0" nillable="true"/>
            </xsd:sequence>
          </xsd:extension>
        </xsd:complexContent>
      </xsd:complexType>
    </xsd:element>
    <xsd:element name="od1c0ca754ae4b4c995814f321b9d0c8" ma:index="10" nillable="true" ma:taxonomy="true" ma:internalName="od1c0ca754ae4b4c995814f321b9d0c8" ma:taxonomyFieldName="Heading" ma:displayName="Heading" ma:readOnly="false" ma:default="" ma:fieldId="{8d1c0ca7-54ae-4b4c-9958-14f321b9d0c8}" ma:sspId="7262229a-d276-4d87-a0de-f9a9d494c0f4" ma:termSetId="c95184f5-47db-4c45-a6d1-e1134a2a2d32" ma:anchorId="00000000-0000-0000-0000-000000000000" ma:open="false" ma:isKeyword="false">
      <xsd:complexType>
        <xsd:sequence>
          <xsd:element ref="pc:Terms" minOccurs="0" maxOccurs="1"/>
        </xsd:sequence>
      </xsd:complexType>
    </xsd:element>
    <xsd:element name="c6410064904c4586a87da4e3a1250bf2" ma:index="12" nillable="true" ma:taxonomy="true" ma:internalName="c6410064904c4586a87da4e3a1250bf2" ma:taxonomyFieldName="Sub_x002d_heading" ma:displayName="Sub-heading" ma:default="" ma:fieldId="{c6410064-904c-4586-a87d-a4e3a1250bf2}" ma:sspId="7262229a-d276-4d87-a0de-f9a9d494c0f4" ma:termSetId="676f972c-100f-4698-9c3e-9d0b0ccaf260" ma:anchorId="00000000-0000-0000-0000-000000000000" ma:open="false" ma:isKeyword="false">
      <xsd:complexType>
        <xsd:sequence>
          <xsd:element ref="pc:Terms" minOccurs="0" maxOccurs="1"/>
        </xsd:sequence>
      </xsd:complexType>
    </xsd:element>
    <xsd:element name="e7f6332d6f77495ab3eb749b70e23e24" ma:index="14" ma:taxonomy="true" ma:internalName="e7f6332d6f77495ab3eb749b70e23e24" ma:taxonomyFieldName="Department_x0020_Name" ma:displayName="Department Name" ma:readOnly="false" ma:default="" ma:fieldId="{e7f6332d-6f77-495a-b3eb-749b70e23e24}" ma:sspId="7262229a-d276-4d87-a0de-f9a9d494c0f4" ma:termSetId="d134f93a-82f8-4bc2-aecd-ca0ac6b21c9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7f6332d6f77495ab3eb749b70e23e24 xmlns="c2eb276d-b517-4d69-a1dc-4858282838e3">
      <Terms xmlns="http://schemas.microsoft.com/office/infopath/2007/PartnerControls">
        <TermInfo xmlns="http://schemas.microsoft.com/office/infopath/2007/PartnerControls">
          <TermName xmlns="http://schemas.microsoft.com/office/infopath/2007/PartnerControls">Corporate Marketing</TermName>
          <TermId xmlns="http://schemas.microsoft.com/office/infopath/2007/PartnerControls">6bbe31a1-f757-4364-ab78-e3fafd160b43</TermId>
        </TermInfo>
      </Terms>
    </e7f6332d6f77495ab3eb749b70e23e24>
    <c6410064904c4586a87da4e3a1250bf2 xmlns="c2eb276d-b517-4d69-a1dc-4858282838e3">
      <Terms xmlns="http://schemas.microsoft.com/office/infopath/2007/PartnerControls"/>
    </c6410064904c4586a87da4e3a1250bf2>
    <od1c0ca754ae4b4c995814f321b9d0c8 xmlns="c2eb276d-b517-4d69-a1dc-4858282838e3">
      <Terms xmlns="http://schemas.microsoft.com/office/infopath/2007/PartnerControls"/>
    </od1c0ca754ae4b4c995814f321b9d0c8>
    <TaxCatchAll xmlns="c2eb276d-b517-4d69-a1dc-4858282838e3">
      <Value>3</Value>
    </TaxCatchAl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A3B884-11A1-410A-8553-A8C0B843CEEF}">
  <ds:schemaRefs>
    <ds:schemaRef ds:uri="Microsoft.SharePoint.Taxonomy.ContentTypeSync"/>
  </ds:schemaRefs>
</ds:datastoreItem>
</file>

<file path=customXml/itemProps2.xml><?xml version="1.0" encoding="utf-8"?>
<ds:datastoreItem xmlns:ds="http://schemas.openxmlformats.org/officeDocument/2006/customXml" ds:itemID="{F2DB74A9-59F3-483E-B9AB-58C0B4E8B4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b276d-b517-4d69-a1dc-4858282838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F95112-B0B9-4350-8DDC-25BE2E77F663}">
  <ds:schemaRefs>
    <ds:schemaRef ds:uri="http://schemas.microsoft.com/office/infopath/2007/PartnerControls"/>
    <ds:schemaRef ds:uri="c2eb276d-b517-4d69-a1dc-4858282838e3"/>
    <ds:schemaRef ds:uri="http://www.w3.org/XML/1998/namespace"/>
    <ds:schemaRef ds:uri="http://schemas.microsoft.com/office/2006/metadata/properties"/>
    <ds:schemaRef ds:uri="http://purl.org/dc/elements/1.1/"/>
    <ds:schemaRef ds:uri="http://schemas.microsoft.com/office/2006/documentManagement/types"/>
    <ds:schemaRef ds:uri="http://purl.org/dc/terms/"/>
    <ds:schemaRef ds:uri="http://purl.org/dc/dcmitype/"/>
    <ds:schemaRef ds:uri="http://schemas.openxmlformats.org/package/2006/metadata/core-properties"/>
  </ds:schemaRefs>
</ds:datastoreItem>
</file>

<file path=customXml/itemProps4.xml><?xml version="1.0" encoding="utf-8"?>
<ds:datastoreItem xmlns:ds="http://schemas.openxmlformats.org/officeDocument/2006/customXml" ds:itemID="{FBD923B1-6FD5-468E-87EC-E609C29FBE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30915-4_BM-PowerPoint-Temp-1440x1080_1-0by</Template>
  <TotalTime>33498</TotalTime>
  <Words>1440</Words>
  <Application>Microsoft Office PowerPoint</Application>
  <PresentationFormat>On-screen Show (4:3)</PresentationFormat>
  <Paragraphs>361</Paragraphs>
  <Slides>18</Slides>
  <Notes>18</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Interior Pages</vt:lpstr>
      <vt:lpstr>Custom Design</vt:lpstr>
      <vt:lpstr>Office Theme</vt:lpstr>
      <vt:lpstr>Angles</vt:lpstr>
      <vt:lpstr>Cook-DuPage Smart Corridors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Burns &amp; McDonnell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Gull, Krystn</dc:creator>
  <cp:lastModifiedBy>Baczek, John A</cp:lastModifiedBy>
  <cp:revision>1492</cp:revision>
  <cp:lastPrinted>2017-10-12T22:03:47Z</cp:lastPrinted>
  <dcterms:created xsi:type="dcterms:W3CDTF">2014-12-12T21:22:16Z</dcterms:created>
  <dcterms:modified xsi:type="dcterms:W3CDTF">2017-10-12T22:16:15Z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partment Name">
    <vt:lpwstr>3;#Corporate Marketing|6bbe31a1-f757-4364-ab78-e3fafd160b43</vt:lpwstr>
  </property>
  <property fmtid="{D5CDD505-2E9C-101B-9397-08002B2CF9AE}" pid="3" name="ContentTypeId">
    <vt:lpwstr>0x01010010389FB39A87EB46823449C5638A757D0089ABBAFC9700FC4CBC6E126DE0294243</vt:lpwstr>
  </property>
  <property fmtid="{D5CDD505-2E9C-101B-9397-08002B2CF9AE}" pid="4" name="o353d588a3c848aaa7ae6793546a1cbd">
    <vt:lpwstr/>
  </property>
</Properties>
</file>